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18" r:id="rId3"/>
    <p:sldId id="319" r:id="rId4"/>
    <p:sldId id="317" r:id="rId5"/>
    <p:sldId id="315" r:id="rId6"/>
    <p:sldId id="310" r:id="rId7"/>
    <p:sldId id="308" r:id="rId8"/>
    <p:sldId id="309" r:id="rId9"/>
    <p:sldId id="311" r:id="rId10"/>
    <p:sldId id="314" r:id="rId11"/>
    <p:sldId id="256" r:id="rId12"/>
    <p:sldId id="257" r:id="rId13"/>
    <p:sldId id="258" r:id="rId14"/>
    <p:sldId id="259" r:id="rId15"/>
    <p:sldId id="260" r:id="rId16"/>
    <p:sldId id="274" r:id="rId17"/>
    <p:sldId id="275" r:id="rId18"/>
    <p:sldId id="264" r:id="rId19"/>
    <p:sldId id="265" r:id="rId20"/>
    <p:sldId id="267" r:id="rId21"/>
    <p:sldId id="266" r:id="rId22"/>
    <p:sldId id="316" r:id="rId23"/>
    <p:sldId id="273" r:id="rId24"/>
    <p:sldId id="306" r:id="rId25"/>
    <p:sldId id="307" r:id="rId26"/>
    <p:sldId id="305" r:id="rId27"/>
    <p:sldId id="312" r:id="rId28"/>
    <p:sldId id="32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7318C"/>
    <a:srgbClr val="0000CC"/>
    <a:srgbClr val="B0CA7C"/>
    <a:srgbClr val="009900"/>
    <a:srgbClr val="FFFF00"/>
    <a:srgbClr val="CCFF99"/>
    <a:srgbClr val="66FF66"/>
    <a:srgbClr val="181B82"/>
    <a:srgbClr val="2E13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992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jp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3.png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audio" Target="../media/audio2.wav"/><Relationship Id="rId7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audio" Target="../media/audio5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6815"/>
            <a:ext cx="8877300" cy="42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3957" y="3197458"/>
            <a:ext cx="6515101" cy="42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968857" y="3197458"/>
            <a:ext cx="6515101" cy="42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6200"/>
            <a:ext cx="88773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52" y="4731720"/>
            <a:ext cx="2119848" cy="1592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923104" y="2667000"/>
            <a:ext cx="7344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88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28639" y="2668250"/>
            <a:ext cx="6623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endParaRPr lang="en-US" sz="88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2667000"/>
            <a:ext cx="1219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  <a:endParaRPr lang="en-US" sz="88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82687" y="2667000"/>
            <a:ext cx="11705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endParaRPr lang="en-US" sz="88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8200" y="2668250"/>
            <a:ext cx="9476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endParaRPr lang="en-US" sz="88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8600" y="2668250"/>
            <a:ext cx="7825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en-US" sz="88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52104" y="2667000"/>
            <a:ext cx="7344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88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93" y="3901602"/>
            <a:ext cx="8779107" cy="288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0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3">
                <a:lumMod val="60000"/>
                <a:lumOff val="40000"/>
              </a:schemeClr>
            </a:gs>
            <a:gs pos="1000">
              <a:schemeClr val="accent3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018840" cy="103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3007" y="448270"/>
            <a:ext cx="572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Outcomes</a:t>
            </a:r>
            <a:endParaRPr lang="en-US" sz="5400" b="1" cap="none" spc="0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hevron 2"/>
          <p:cNvSpPr/>
          <p:nvPr/>
        </p:nvSpPr>
        <p:spPr>
          <a:xfrm>
            <a:off x="865909" y="2438400"/>
            <a:ext cx="429491" cy="381000"/>
          </a:xfrm>
          <a:prstGeom prst="chevron">
            <a:avLst>
              <a:gd name="adj" fmla="val 64545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524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After this lesson the students will be able to-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838200" y="3556575"/>
            <a:ext cx="429491" cy="381000"/>
          </a:xfrm>
          <a:prstGeom prst="chevron">
            <a:avLst>
              <a:gd name="adj" fmla="val 64545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14400" y="4715947"/>
            <a:ext cx="429491" cy="381000"/>
          </a:xfrm>
          <a:prstGeom prst="chevron">
            <a:avLst>
              <a:gd name="adj" fmla="val 64545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2860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 the sentences using right forms of verbs.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34290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</a:t>
            </a:r>
            <a:r>
              <a:rPr lang="en-US" sz="3200" dirty="0" smtClean="0"/>
              <a:t>ill the gaps with right forms of verbs (with clues).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45720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  <a:r>
              <a:rPr lang="en-US" sz="3200" dirty="0" smtClean="0"/>
              <a:t>orrect mistakes and re-write the passage with right forms of verbs.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064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animBg="1"/>
      <p:bldP spid="9" grpId="0" animBg="1"/>
      <p:bldP spid="5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0">
              <a:schemeClr val="accent3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562600"/>
            <a:ext cx="9144000" cy="92333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The sun </a:t>
            </a:r>
            <a:r>
              <a:rPr lang="en-US" sz="5400" dirty="0" smtClean="0">
                <a:solidFill>
                  <a:srgbClr val="FF0000"/>
                </a:solidFill>
              </a:rPr>
              <a:t>rises</a:t>
            </a:r>
            <a:r>
              <a:rPr lang="en-US" sz="5400" dirty="0" smtClean="0"/>
              <a:t> in the east.</a:t>
            </a:r>
            <a:endParaRPr lang="en-US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68"/>
            <a:ext cx="9144000" cy="5273386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3352800" y="5410200"/>
            <a:ext cx="1524000" cy="1295400"/>
          </a:xfrm>
          <a:prstGeom prst="donut">
            <a:avLst>
              <a:gd name="adj" fmla="val 375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427274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If the sentence is </a:t>
            </a:r>
            <a:r>
              <a:rPr lang="en-US" sz="3600" dirty="0">
                <a:solidFill>
                  <a:srgbClr val="FFC000"/>
                </a:solidFill>
              </a:rPr>
              <a:t>Universal truth 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or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C000"/>
                </a:solidFill>
              </a:rPr>
              <a:t>Habitual fact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, it will be </a:t>
            </a:r>
            <a:r>
              <a:rPr lang="en-US" sz="3600" dirty="0">
                <a:solidFill>
                  <a:srgbClr val="00B0F0"/>
                </a:solidFill>
              </a:rPr>
              <a:t>Present Indefinite tense.</a:t>
            </a:r>
          </a:p>
        </p:txBody>
      </p:sp>
    </p:spTree>
    <p:extLst>
      <p:ext uri="{BB962C8B-B14F-4D97-AF65-F5344CB8AC3E}">
        <p14:creationId xmlns:p14="http://schemas.microsoft.com/office/powerpoint/2010/main" val="388691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000">
              <a:schemeClr val="accent3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0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98873" y="4267200"/>
            <a:ext cx="609600" cy="609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304800" y="5174159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He </a:t>
            </a:r>
            <a:r>
              <a:rPr lang="en-US" sz="4400" dirty="0" smtClean="0">
                <a:solidFill>
                  <a:srgbClr val="FF0000"/>
                </a:solidFill>
              </a:rPr>
              <a:t>reads</a:t>
            </a:r>
            <a:r>
              <a:rPr lang="en-US" sz="4400" dirty="0" smtClean="0"/>
              <a:t> the Holy Quran </a:t>
            </a:r>
            <a:r>
              <a:rPr lang="en-US" sz="4400" dirty="0" smtClean="0">
                <a:solidFill>
                  <a:srgbClr val="0000CC"/>
                </a:solidFill>
              </a:rPr>
              <a:t>everyday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"/>
            <a:ext cx="6934200" cy="46155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Donut 5"/>
          <p:cNvSpPr/>
          <p:nvPr/>
        </p:nvSpPr>
        <p:spPr>
          <a:xfrm>
            <a:off x="1066800" y="4953000"/>
            <a:ext cx="1371600" cy="1295400"/>
          </a:xfrm>
          <a:prstGeom prst="donut">
            <a:avLst>
              <a:gd name="adj" fmla="val 375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5943600" y="4809797"/>
            <a:ext cx="2209800" cy="1591003"/>
          </a:xfrm>
          <a:prstGeom prst="donut">
            <a:avLst>
              <a:gd name="adj" fmla="val 375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785878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If in the sentence there is </a:t>
            </a:r>
            <a:r>
              <a:rPr lang="en-US" sz="3600" dirty="0">
                <a:solidFill>
                  <a:srgbClr val="0000CC"/>
                </a:solidFill>
              </a:rPr>
              <a:t>everyday//always/regularly/</a:t>
            </a:r>
          </a:p>
          <a:p>
            <a:r>
              <a:rPr lang="en-US" sz="3600" dirty="0">
                <a:solidFill>
                  <a:srgbClr val="0000CC"/>
                </a:solidFill>
              </a:rPr>
              <a:t>occasionally/usually/often/sometimes</a:t>
            </a:r>
            <a:r>
              <a:rPr lang="en-US" sz="3600" dirty="0" smtClean="0">
                <a:solidFill>
                  <a:srgbClr val="0000CC"/>
                </a:solidFill>
              </a:rPr>
              <a:t>/</a:t>
            </a:r>
          </a:p>
          <a:p>
            <a:r>
              <a:rPr lang="en-US" sz="3600" dirty="0" smtClean="0">
                <a:solidFill>
                  <a:srgbClr val="0000CC"/>
                </a:solidFill>
              </a:rPr>
              <a:t>generally</a:t>
            </a:r>
            <a:r>
              <a:rPr lang="en-US" sz="3600" dirty="0" smtClean="0"/>
              <a:t> </a:t>
            </a:r>
            <a:r>
              <a:rPr lang="en-US" sz="3600" dirty="0"/>
              <a:t>, the sentence will be </a:t>
            </a:r>
            <a:r>
              <a:rPr lang="en-US" sz="3600" dirty="0">
                <a:solidFill>
                  <a:srgbClr val="C00000"/>
                </a:solidFill>
              </a:rPr>
              <a:t>Present Indefinite tense.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14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6" grpId="0" animBg="1"/>
      <p:bldP spid="7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0">
              <a:scrgbClr r="0" g="0" b="0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3340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Rana</a:t>
            </a:r>
            <a:r>
              <a:rPr lang="en-US" sz="5400" dirty="0" smtClean="0"/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is playing </a:t>
            </a:r>
            <a:r>
              <a:rPr lang="en-US" sz="5400" dirty="0" smtClean="0"/>
              <a:t>cricket </a:t>
            </a:r>
            <a:r>
              <a:rPr lang="en-US" sz="5400" dirty="0" smtClean="0">
                <a:solidFill>
                  <a:srgbClr val="0000CC"/>
                </a:solidFill>
              </a:rPr>
              <a:t>now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6106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nut 4"/>
          <p:cNvSpPr/>
          <p:nvPr/>
        </p:nvSpPr>
        <p:spPr>
          <a:xfrm>
            <a:off x="7010400" y="5267649"/>
            <a:ext cx="1371600" cy="1056951"/>
          </a:xfrm>
          <a:prstGeom prst="donut">
            <a:avLst>
              <a:gd name="adj" fmla="val 375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2286000" y="5105400"/>
            <a:ext cx="2819400" cy="1447800"/>
          </a:xfrm>
          <a:prstGeom prst="donut">
            <a:avLst>
              <a:gd name="adj" fmla="val 375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5146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If in the sentence there is </a:t>
            </a:r>
            <a:r>
              <a:rPr lang="en-US" sz="3600" dirty="0">
                <a:solidFill>
                  <a:srgbClr val="0000CC"/>
                </a:solidFill>
              </a:rPr>
              <a:t>now/at this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rgbClr val="0000CC"/>
                </a:solidFill>
              </a:rPr>
              <a:t>moment/at this time </a:t>
            </a:r>
            <a:r>
              <a:rPr lang="en-US" sz="3600" dirty="0"/>
              <a:t>, the sentence will be </a:t>
            </a:r>
            <a:r>
              <a:rPr lang="en-US" sz="3600" b="1" dirty="0">
                <a:solidFill>
                  <a:srgbClr val="C00000"/>
                </a:solidFill>
              </a:rPr>
              <a:t>Present Continuous tense</a:t>
            </a:r>
            <a:r>
              <a:rPr lang="en-US" sz="3600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935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0">
              <a:scrgbClr r="0" g="0" b="0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580210_SOUNDDOGS__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228601" y="5188803"/>
            <a:ext cx="8839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have</a:t>
            </a:r>
            <a:r>
              <a:rPr lang="en-US" sz="4800" dirty="0" smtClean="0"/>
              <a:t> </a:t>
            </a:r>
            <a:r>
              <a:rPr lang="en-US" sz="4800" dirty="0">
                <a:solidFill>
                  <a:srgbClr val="0000CC"/>
                </a:solidFill>
              </a:rPr>
              <a:t>recently </a:t>
            </a:r>
            <a:r>
              <a:rPr lang="en-US" sz="4800" dirty="0" smtClean="0">
                <a:solidFill>
                  <a:srgbClr val="FF0000"/>
                </a:solidFill>
              </a:rPr>
              <a:t>visited</a:t>
            </a:r>
            <a:r>
              <a:rPr lang="en-US" sz="4800" dirty="0" smtClean="0"/>
              <a:t> Cox’s Bazar.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90" r="15758" b="-1"/>
          <a:stretch/>
        </p:blipFill>
        <p:spPr>
          <a:xfrm>
            <a:off x="76200" y="0"/>
            <a:ext cx="9033163" cy="4953000"/>
          </a:xfrm>
          <a:prstGeom prst="rect">
            <a:avLst/>
          </a:prstGeom>
        </p:spPr>
      </p:pic>
      <p:sp>
        <p:nvSpPr>
          <p:cNvPr id="10" name="Donut 9"/>
          <p:cNvSpPr/>
          <p:nvPr/>
        </p:nvSpPr>
        <p:spPr>
          <a:xfrm>
            <a:off x="1828800" y="5029200"/>
            <a:ext cx="2209800" cy="1211996"/>
          </a:xfrm>
          <a:prstGeom prst="donut">
            <a:avLst>
              <a:gd name="adj" fmla="val 375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Minus 10"/>
          <p:cNvSpPr/>
          <p:nvPr/>
        </p:nvSpPr>
        <p:spPr>
          <a:xfrm>
            <a:off x="304800" y="5867400"/>
            <a:ext cx="1676400" cy="373796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3733801" y="5867400"/>
            <a:ext cx="2209800" cy="373796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1" y="1676400"/>
            <a:ext cx="8458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If in the sentence there is </a:t>
            </a:r>
            <a:r>
              <a:rPr lang="en-US" sz="3600" dirty="0">
                <a:solidFill>
                  <a:srgbClr val="0000CC"/>
                </a:solidFill>
              </a:rPr>
              <a:t>recently/already/just/just now/lately/ever/yet </a:t>
            </a:r>
            <a:r>
              <a:rPr lang="en-US" sz="3600" dirty="0"/>
              <a:t>, the sentence will be </a:t>
            </a:r>
            <a:r>
              <a:rPr lang="en-US" sz="3600" b="1" dirty="0">
                <a:solidFill>
                  <a:srgbClr val="C00000"/>
                </a:solidFill>
              </a:rPr>
              <a:t>Present Perfect tense</a:t>
            </a:r>
            <a:r>
              <a:rPr lang="en-US" sz="3600" dirty="0">
                <a:solidFill>
                  <a:srgbClr val="C00000"/>
                </a:solidFill>
              </a:rPr>
              <a:t>.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715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10" grpId="0" animBg="1"/>
      <p:bldP spid="11" grpId="0" animBg="1"/>
      <p:bldP spid="12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0">
              <a:scrgbClr r="0" g="0" b="0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4960203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We </a:t>
            </a:r>
            <a:r>
              <a:rPr lang="en-US" sz="4800" dirty="0" smtClean="0">
                <a:solidFill>
                  <a:srgbClr val="0000CC"/>
                </a:solidFill>
              </a:rPr>
              <a:t>should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take</a:t>
            </a:r>
            <a:r>
              <a:rPr lang="en-US" sz="4800" dirty="0" smtClean="0"/>
              <a:t> care of our health.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"/>
            <a:ext cx="5200650" cy="39750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Donut 4"/>
          <p:cNvSpPr/>
          <p:nvPr/>
        </p:nvSpPr>
        <p:spPr>
          <a:xfrm>
            <a:off x="1143000" y="4876800"/>
            <a:ext cx="1905000" cy="983397"/>
          </a:xfrm>
          <a:prstGeom prst="donut">
            <a:avLst>
              <a:gd name="adj" fmla="val 375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3020291" y="4883864"/>
            <a:ext cx="1170709" cy="1059736"/>
          </a:xfrm>
          <a:prstGeom prst="donut">
            <a:avLst>
              <a:gd name="adj" fmla="val 375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5240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After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smtClean="0">
                <a:solidFill>
                  <a:srgbClr val="0000CC"/>
                </a:solidFill>
              </a:rPr>
              <a:t>shall/should/can/could/may/might/will/</a:t>
            </a:r>
          </a:p>
          <a:p>
            <a:r>
              <a:rPr lang="en-US" sz="3600" dirty="0" smtClean="0">
                <a:solidFill>
                  <a:srgbClr val="0000CC"/>
                </a:solidFill>
              </a:rPr>
              <a:t>would/would </a:t>
            </a:r>
            <a:r>
              <a:rPr lang="en-US" sz="3600" dirty="0">
                <a:solidFill>
                  <a:srgbClr val="0000CC"/>
                </a:solidFill>
              </a:rPr>
              <a:t>rather/had better</a:t>
            </a:r>
            <a:r>
              <a:rPr lang="en-US" sz="3600" dirty="0"/>
              <a:t>, verb will be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/>
              <a:t>in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</a:rPr>
              <a:t>base form</a:t>
            </a:r>
            <a:r>
              <a:rPr lang="en-US" sz="3600" dirty="0">
                <a:solidFill>
                  <a:srgbClr val="C00000"/>
                </a:solidFill>
              </a:rPr>
              <a:t>.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109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0">
              <a:scrgbClr r="0" g="0" b="0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ain-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5545" y="4886775"/>
            <a:ext cx="609600" cy="6096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"/>
            <a:ext cx="7913255" cy="5124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26860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It </a:t>
            </a:r>
            <a:r>
              <a:rPr lang="en-US" sz="4800" dirty="0" smtClean="0">
                <a:solidFill>
                  <a:srgbClr val="FF0000"/>
                </a:solidFill>
              </a:rPr>
              <a:t>has been raining </a:t>
            </a:r>
            <a:r>
              <a:rPr lang="en-US" sz="4800" dirty="0" smtClean="0">
                <a:solidFill>
                  <a:srgbClr val="0000CC"/>
                </a:solidFill>
              </a:rPr>
              <a:t>for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00B050"/>
                </a:solidFill>
              </a:rPr>
              <a:t>three hours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sp>
        <p:nvSpPr>
          <p:cNvPr id="6" name="Donut 5"/>
          <p:cNvSpPr/>
          <p:nvPr/>
        </p:nvSpPr>
        <p:spPr>
          <a:xfrm>
            <a:off x="4800600" y="5265004"/>
            <a:ext cx="914400" cy="834599"/>
          </a:xfrm>
          <a:prstGeom prst="donut">
            <a:avLst>
              <a:gd name="adj" fmla="val 375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5715000" y="5181600"/>
            <a:ext cx="2993736" cy="1077605"/>
          </a:xfrm>
          <a:prstGeom prst="donut">
            <a:avLst>
              <a:gd name="adj" fmla="val 375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Minus 7"/>
          <p:cNvSpPr/>
          <p:nvPr/>
        </p:nvSpPr>
        <p:spPr>
          <a:xfrm>
            <a:off x="76200" y="5958982"/>
            <a:ext cx="5410200" cy="154200"/>
          </a:xfrm>
          <a:prstGeom prst="mathMinus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1464" y="1828800"/>
            <a:ext cx="8022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If in the sentence there is </a:t>
            </a:r>
            <a:r>
              <a:rPr lang="en-US" sz="3600" dirty="0" smtClean="0">
                <a:solidFill>
                  <a:srgbClr val="0000CC"/>
                </a:solidFill>
              </a:rPr>
              <a:t>for/since+ time </a:t>
            </a:r>
            <a:r>
              <a:rPr lang="en-US" sz="3600" dirty="0"/>
              <a:t>t</a:t>
            </a:r>
            <a:r>
              <a:rPr lang="en-US" sz="3600" dirty="0" smtClean="0"/>
              <a:t>he sentence will be </a:t>
            </a:r>
            <a:r>
              <a:rPr lang="en-US" sz="3600" b="1" dirty="0" smtClean="0">
                <a:solidFill>
                  <a:srgbClr val="C00000"/>
                </a:solidFill>
              </a:rPr>
              <a:t>Present Perfect Continuous Tense.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1944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0">
              <a:scrgbClr r="0" g="0" b="0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995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163074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CC"/>
                </a:solidFill>
              </a:rPr>
              <a:t>Once</a:t>
            </a:r>
            <a:r>
              <a:rPr lang="en-US" sz="4800" dirty="0" smtClean="0"/>
              <a:t> there </a:t>
            </a:r>
            <a:r>
              <a:rPr lang="en-US" sz="4800" dirty="0" smtClean="0">
                <a:solidFill>
                  <a:srgbClr val="FF0000"/>
                </a:solidFill>
              </a:rPr>
              <a:t>lived</a:t>
            </a:r>
            <a:r>
              <a:rPr lang="en-US" sz="4800" dirty="0" smtClean="0"/>
              <a:t> a princess.</a:t>
            </a:r>
            <a:endParaRPr lang="en-US" sz="4800" dirty="0"/>
          </a:p>
        </p:txBody>
      </p:sp>
      <p:sp>
        <p:nvSpPr>
          <p:cNvPr id="4" name="Donut 3"/>
          <p:cNvSpPr/>
          <p:nvPr/>
        </p:nvSpPr>
        <p:spPr>
          <a:xfrm>
            <a:off x="3429000" y="1551709"/>
            <a:ext cx="1447799" cy="962891"/>
          </a:xfrm>
          <a:prstGeom prst="donut">
            <a:avLst>
              <a:gd name="adj" fmla="val 375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6248400" y="1551709"/>
            <a:ext cx="1447800" cy="962891"/>
          </a:xfrm>
          <a:prstGeom prst="donut">
            <a:avLst>
              <a:gd name="adj" fmla="val 375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635276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If in the sentence there is </a:t>
            </a:r>
            <a:r>
              <a:rPr lang="en-US" sz="3600" b="1" dirty="0">
                <a:solidFill>
                  <a:srgbClr val="0000CC"/>
                </a:solidFill>
              </a:rPr>
              <a:t>once/ago/long ago/last night/last week/last year/yesterday </a:t>
            </a:r>
            <a:r>
              <a:rPr lang="en-US" sz="3600" dirty="0"/>
              <a:t>, the sentence will be </a:t>
            </a:r>
            <a:r>
              <a:rPr lang="en-US" sz="3600" b="1" dirty="0">
                <a:solidFill>
                  <a:srgbClr val="FF0000"/>
                </a:solidFill>
              </a:rPr>
              <a:t>Past Indefinite tense</a:t>
            </a:r>
            <a:r>
              <a:rPr lang="en-US" sz="3600" b="1" dirty="0"/>
              <a:t>.</a:t>
            </a:r>
            <a:r>
              <a:rPr lang="en-US" sz="3600" b="1" dirty="0">
                <a:solidFill>
                  <a:srgbClr val="00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600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0">
              <a:scrgbClr r="0" g="0" b="0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20683_SOUNDDOGS__be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2118" y="4052720"/>
            <a:ext cx="609600" cy="6096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72" y="0"/>
            <a:ext cx="4445528" cy="46553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356992" cy="46553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9875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They </a:t>
            </a:r>
            <a:r>
              <a:rPr lang="en-US" sz="4400" dirty="0" smtClean="0">
                <a:solidFill>
                  <a:srgbClr val="FF0000"/>
                </a:solidFill>
              </a:rPr>
              <a:t>had reached</a:t>
            </a:r>
            <a:r>
              <a:rPr lang="en-US" sz="4400" dirty="0" smtClean="0"/>
              <a:t> the school </a:t>
            </a:r>
            <a:r>
              <a:rPr lang="en-US" sz="4400" dirty="0" smtClean="0">
                <a:solidFill>
                  <a:srgbClr val="0000CC"/>
                </a:solidFill>
              </a:rPr>
              <a:t>before</a:t>
            </a:r>
            <a:r>
              <a:rPr lang="en-US" sz="4400" dirty="0" smtClean="0"/>
              <a:t> the bell </a:t>
            </a:r>
            <a:r>
              <a:rPr lang="en-US" sz="4400" dirty="0" smtClean="0">
                <a:solidFill>
                  <a:srgbClr val="FF0000"/>
                </a:solidFill>
              </a:rPr>
              <a:t>rang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6" name="Donut 5"/>
          <p:cNvSpPr/>
          <p:nvPr/>
        </p:nvSpPr>
        <p:spPr>
          <a:xfrm>
            <a:off x="6921236" y="4724400"/>
            <a:ext cx="1689364" cy="1252450"/>
          </a:xfrm>
          <a:prstGeom prst="donut">
            <a:avLst>
              <a:gd name="adj" fmla="val 375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rot="16200000" flipH="1" flipV="1">
            <a:off x="5256683" y="3370820"/>
            <a:ext cx="307033" cy="3434838"/>
          </a:xfrm>
          <a:prstGeom prst="curvedConnector4">
            <a:avLst>
              <a:gd name="adj1" fmla="val -65430"/>
              <a:gd name="adj2" fmla="val 112089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rot="10800000" flipV="1">
            <a:off x="3276601" y="5796337"/>
            <a:ext cx="4234507" cy="332913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Donut 59"/>
          <p:cNvSpPr/>
          <p:nvPr/>
        </p:nvSpPr>
        <p:spPr>
          <a:xfrm>
            <a:off x="1487681" y="4910050"/>
            <a:ext cx="3162300" cy="876275"/>
          </a:xfrm>
          <a:prstGeom prst="donut">
            <a:avLst>
              <a:gd name="adj" fmla="val 0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Donut 60"/>
          <p:cNvSpPr/>
          <p:nvPr/>
        </p:nvSpPr>
        <p:spPr>
          <a:xfrm>
            <a:off x="2209800" y="5748250"/>
            <a:ext cx="1066800" cy="723275"/>
          </a:xfrm>
          <a:prstGeom prst="donut">
            <a:avLst>
              <a:gd name="adj" fmla="val 0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486561"/>
            <a:ext cx="815340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clause</a:t>
            </a:r>
            <a:r>
              <a:rPr lang="en-US" sz="4000" dirty="0" smtClean="0">
                <a:solidFill>
                  <a:srgbClr val="C00000"/>
                </a:solidFill>
              </a:rPr>
              <a:t>(Past </a:t>
            </a:r>
            <a:r>
              <a:rPr lang="en-US" sz="4000" dirty="0">
                <a:solidFill>
                  <a:srgbClr val="C00000"/>
                </a:solidFill>
              </a:rPr>
              <a:t>Perfect)</a:t>
            </a:r>
            <a:r>
              <a:rPr lang="en-US" sz="4000" dirty="0" smtClean="0"/>
              <a:t>+ </a:t>
            </a:r>
            <a:r>
              <a:rPr lang="en-US" sz="4000" dirty="0">
                <a:solidFill>
                  <a:srgbClr val="0000CC"/>
                </a:solidFill>
              </a:rPr>
              <a:t>b</a:t>
            </a:r>
            <a:r>
              <a:rPr lang="en-US" sz="4000" dirty="0" smtClean="0">
                <a:solidFill>
                  <a:srgbClr val="0000CC"/>
                </a:solidFill>
              </a:rPr>
              <a:t>efore</a:t>
            </a:r>
            <a:r>
              <a:rPr lang="en-US" sz="4000" dirty="0" smtClean="0"/>
              <a:t> </a:t>
            </a:r>
            <a:r>
              <a:rPr lang="en-US" sz="4000" dirty="0"/>
              <a:t>+The clause </a:t>
            </a:r>
            <a:r>
              <a:rPr lang="en-US" sz="4000" dirty="0" smtClean="0">
                <a:solidFill>
                  <a:srgbClr val="C00000"/>
                </a:solidFill>
              </a:rPr>
              <a:t>(Past Indefinite).</a:t>
            </a:r>
            <a:r>
              <a:rPr lang="en-US" sz="4000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762000"/>
            <a:ext cx="8153400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If in the past tense there is word </a:t>
            </a:r>
            <a:r>
              <a:rPr lang="en-US" sz="3600" dirty="0" smtClean="0">
                <a:solidFill>
                  <a:srgbClr val="0000CC"/>
                </a:solidFill>
              </a:rPr>
              <a:t>‘before’</a:t>
            </a:r>
            <a:r>
              <a:rPr lang="en-US" sz="3600" dirty="0"/>
              <a:t> </a:t>
            </a:r>
            <a:r>
              <a:rPr lang="en-US" sz="3600" dirty="0" smtClean="0"/>
              <a:t>between two clauses, the sentence structure will be-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7643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4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4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6" grpId="0" animBg="1"/>
      <p:bldP spid="60" grpId="0" animBg="1"/>
      <p:bldP spid="61" grpId="0" animBg="1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0">
              <a:scrgbClr r="0" g="0" b="0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7852"/>
            <a:ext cx="5500253" cy="4030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 t="-1256"/>
          <a:stretch/>
        </p:blipFill>
        <p:spPr>
          <a:xfrm>
            <a:off x="5562599" y="-32514"/>
            <a:ext cx="3581401" cy="2087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744" y="2057400"/>
            <a:ext cx="3595256" cy="2017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974" y="4374388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The children </a:t>
            </a:r>
            <a:r>
              <a:rPr lang="en-US" sz="4800" dirty="0" smtClean="0">
                <a:solidFill>
                  <a:srgbClr val="FF0000"/>
                </a:solidFill>
              </a:rPr>
              <a:t>went</a:t>
            </a:r>
            <a:r>
              <a:rPr lang="en-US" sz="4800" dirty="0" smtClean="0"/>
              <a:t> to their bed </a:t>
            </a:r>
            <a:r>
              <a:rPr lang="en-US" sz="4800" dirty="0" smtClean="0">
                <a:solidFill>
                  <a:srgbClr val="0000CC"/>
                </a:solidFill>
              </a:rPr>
              <a:t>after</a:t>
            </a:r>
            <a:r>
              <a:rPr lang="en-US" sz="4800" dirty="0" smtClean="0"/>
              <a:t> they </a:t>
            </a:r>
            <a:r>
              <a:rPr lang="en-US" sz="4800" dirty="0" smtClean="0">
                <a:solidFill>
                  <a:srgbClr val="FF0000"/>
                </a:solidFill>
              </a:rPr>
              <a:t>had finished</a:t>
            </a:r>
            <a:r>
              <a:rPr lang="en-US" sz="4800" dirty="0" smtClean="0"/>
              <a:t> their study. </a:t>
            </a:r>
            <a:endParaRPr lang="en-US" sz="4800" dirty="0"/>
          </a:p>
        </p:txBody>
      </p:sp>
      <p:sp>
        <p:nvSpPr>
          <p:cNvPr id="7" name="Donut 6"/>
          <p:cNvSpPr/>
          <p:nvPr/>
        </p:nvSpPr>
        <p:spPr>
          <a:xfrm>
            <a:off x="228600" y="5083801"/>
            <a:ext cx="1371600" cy="1036260"/>
          </a:xfrm>
          <a:prstGeom prst="donut">
            <a:avLst>
              <a:gd name="adj" fmla="val 375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3429000" y="4474201"/>
            <a:ext cx="1447800" cy="685800"/>
          </a:xfrm>
          <a:prstGeom prst="donut">
            <a:avLst>
              <a:gd name="adj" fmla="val 0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2763980" y="5083802"/>
            <a:ext cx="3255819" cy="838200"/>
          </a:xfrm>
          <a:prstGeom prst="donut">
            <a:avLst>
              <a:gd name="adj" fmla="val 0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71601" y="5944048"/>
            <a:ext cx="2781300" cy="393589"/>
          </a:xfrm>
          <a:custGeom>
            <a:avLst/>
            <a:gdLst>
              <a:gd name="connsiteX0" fmla="*/ 0 w 3325091"/>
              <a:gd name="connsiteY0" fmla="*/ 207818 h 554181"/>
              <a:gd name="connsiteX1" fmla="*/ 55418 w 3325091"/>
              <a:gd name="connsiteY1" fmla="*/ 277090 h 554181"/>
              <a:gd name="connsiteX2" fmla="*/ 96982 w 3325091"/>
              <a:gd name="connsiteY2" fmla="*/ 290945 h 554181"/>
              <a:gd name="connsiteX3" fmla="*/ 235527 w 3325091"/>
              <a:gd name="connsiteY3" fmla="*/ 360218 h 554181"/>
              <a:gd name="connsiteX4" fmla="*/ 346364 w 3325091"/>
              <a:gd name="connsiteY4" fmla="*/ 401781 h 554181"/>
              <a:gd name="connsiteX5" fmla="*/ 401782 w 3325091"/>
              <a:gd name="connsiteY5" fmla="*/ 429490 h 554181"/>
              <a:gd name="connsiteX6" fmla="*/ 484909 w 3325091"/>
              <a:gd name="connsiteY6" fmla="*/ 457200 h 554181"/>
              <a:gd name="connsiteX7" fmla="*/ 526473 w 3325091"/>
              <a:gd name="connsiteY7" fmla="*/ 471054 h 554181"/>
              <a:gd name="connsiteX8" fmla="*/ 581891 w 3325091"/>
              <a:gd name="connsiteY8" fmla="*/ 484909 h 554181"/>
              <a:gd name="connsiteX9" fmla="*/ 623455 w 3325091"/>
              <a:gd name="connsiteY9" fmla="*/ 498763 h 554181"/>
              <a:gd name="connsiteX10" fmla="*/ 775855 w 3325091"/>
              <a:gd name="connsiteY10" fmla="*/ 512618 h 554181"/>
              <a:gd name="connsiteX11" fmla="*/ 845127 w 3325091"/>
              <a:gd name="connsiteY11" fmla="*/ 526472 h 554181"/>
              <a:gd name="connsiteX12" fmla="*/ 900545 w 3325091"/>
              <a:gd name="connsiteY12" fmla="*/ 540327 h 554181"/>
              <a:gd name="connsiteX13" fmla="*/ 1052945 w 3325091"/>
              <a:gd name="connsiteY13" fmla="*/ 554181 h 554181"/>
              <a:gd name="connsiteX14" fmla="*/ 1953491 w 3325091"/>
              <a:gd name="connsiteY14" fmla="*/ 526472 h 554181"/>
              <a:gd name="connsiteX15" fmla="*/ 2105891 w 3325091"/>
              <a:gd name="connsiteY15" fmla="*/ 498763 h 554181"/>
              <a:gd name="connsiteX16" fmla="*/ 2202873 w 3325091"/>
              <a:gd name="connsiteY16" fmla="*/ 484909 h 554181"/>
              <a:gd name="connsiteX17" fmla="*/ 2272145 w 3325091"/>
              <a:gd name="connsiteY17" fmla="*/ 471054 h 554181"/>
              <a:gd name="connsiteX18" fmla="*/ 2355273 w 3325091"/>
              <a:gd name="connsiteY18" fmla="*/ 457200 h 554181"/>
              <a:gd name="connsiteX19" fmla="*/ 2396836 w 3325091"/>
              <a:gd name="connsiteY19" fmla="*/ 443345 h 554181"/>
              <a:gd name="connsiteX20" fmla="*/ 2452255 w 3325091"/>
              <a:gd name="connsiteY20" fmla="*/ 429490 h 554181"/>
              <a:gd name="connsiteX21" fmla="*/ 2549236 w 3325091"/>
              <a:gd name="connsiteY21" fmla="*/ 387927 h 554181"/>
              <a:gd name="connsiteX22" fmla="*/ 2646218 w 3325091"/>
              <a:gd name="connsiteY22" fmla="*/ 332509 h 554181"/>
              <a:gd name="connsiteX23" fmla="*/ 2701636 w 3325091"/>
              <a:gd name="connsiteY23" fmla="*/ 290945 h 554181"/>
              <a:gd name="connsiteX24" fmla="*/ 2770909 w 3325091"/>
              <a:gd name="connsiteY24" fmla="*/ 277090 h 554181"/>
              <a:gd name="connsiteX25" fmla="*/ 2826327 w 3325091"/>
              <a:gd name="connsiteY25" fmla="*/ 249381 h 554181"/>
              <a:gd name="connsiteX26" fmla="*/ 2867891 w 3325091"/>
              <a:gd name="connsiteY26" fmla="*/ 221672 h 554181"/>
              <a:gd name="connsiteX27" fmla="*/ 2923309 w 3325091"/>
              <a:gd name="connsiteY27" fmla="*/ 207818 h 554181"/>
              <a:gd name="connsiteX28" fmla="*/ 3034145 w 3325091"/>
              <a:gd name="connsiteY28" fmla="*/ 124690 h 554181"/>
              <a:gd name="connsiteX29" fmla="*/ 3158836 w 3325091"/>
              <a:gd name="connsiteY29" fmla="*/ 96981 h 554181"/>
              <a:gd name="connsiteX30" fmla="*/ 3228109 w 3325091"/>
              <a:gd name="connsiteY30" fmla="*/ 55418 h 554181"/>
              <a:gd name="connsiteX31" fmla="*/ 3269673 w 3325091"/>
              <a:gd name="connsiteY31" fmla="*/ 41563 h 554181"/>
              <a:gd name="connsiteX32" fmla="*/ 3325091 w 3325091"/>
              <a:gd name="connsiteY32" fmla="*/ 0 h 55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325091" h="554181">
                <a:moveTo>
                  <a:pt x="0" y="207818"/>
                </a:moveTo>
                <a:cubicBezTo>
                  <a:pt x="18473" y="230909"/>
                  <a:pt x="32966" y="257846"/>
                  <a:pt x="55418" y="277090"/>
                </a:cubicBezTo>
                <a:cubicBezTo>
                  <a:pt x="66506" y="286594"/>
                  <a:pt x="84216" y="283853"/>
                  <a:pt x="96982" y="290945"/>
                </a:cubicBezTo>
                <a:cubicBezTo>
                  <a:pt x="231942" y="365923"/>
                  <a:pt x="127224" y="333141"/>
                  <a:pt x="235527" y="360218"/>
                </a:cubicBezTo>
                <a:cubicBezTo>
                  <a:pt x="320897" y="417131"/>
                  <a:pt x="226522" y="361834"/>
                  <a:pt x="346364" y="401781"/>
                </a:cubicBezTo>
                <a:cubicBezTo>
                  <a:pt x="365957" y="408312"/>
                  <a:pt x="382606" y="421820"/>
                  <a:pt x="401782" y="429490"/>
                </a:cubicBezTo>
                <a:cubicBezTo>
                  <a:pt x="428901" y="440338"/>
                  <a:pt x="457200" y="447964"/>
                  <a:pt x="484909" y="457200"/>
                </a:cubicBezTo>
                <a:cubicBezTo>
                  <a:pt x="498764" y="461818"/>
                  <a:pt x="512305" y="467512"/>
                  <a:pt x="526473" y="471054"/>
                </a:cubicBezTo>
                <a:cubicBezTo>
                  <a:pt x="544946" y="475672"/>
                  <a:pt x="563582" y="479678"/>
                  <a:pt x="581891" y="484909"/>
                </a:cubicBezTo>
                <a:cubicBezTo>
                  <a:pt x="595933" y="488921"/>
                  <a:pt x="608998" y="496698"/>
                  <a:pt x="623455" y="498763"/>
                </a:cubicBezTo>
                <a:cubicBezTo>
                  <a:pt x="673952" y="505977"/>
                  <a:pt x="725055" y="508000"/>
                  <a:pt x="775855" y="512618"/>
                </a:cubicBezTo>
                <a:cubicBezTo>
                  <a:pt x="798946" y="517236"/>
                  <a:pt x="822140" y="521364"/>
                  <a:pt x="845127" y="526472"/>
                </a:cubicBezTo>
                <a:cubicBezTo>
                  <a:pt x="863715" y="530603"/>
                  <a:pt x="881671" y="537810"/>
                  <a:pt x="900545" y="540327"/>
                </a:cubicBezTo>
                <a:cubicBezTo>
                  <a:pt x="951107" y="547069"/>
                  <a:pt x="1002145" y="549563"/>
                  <a:pt x="1052945" y="554181"/>
                </a:cubicBezTo>
                <a:cubicBezTo>
                  <a:pt x="1261492" y="550010"/>
                  <a:pt x="1681642" y="552362"/>
                  <a:pt x="1953491" y="526472"/>
                </a:cubicBezTo>
                <a:cubicBezTo>
                  <a:pt x="2007408" y="521337"/>
                  <a:pt x="2053030" y="507573"/>
                  <a:pt x="2105891" y="498763"/>
                </a:cubicBezTo>
                <a:cubicBezTo>
                  <a:pt x="2138102" y="493394"/>
                  <a:pt x="2170662" y="490278"/>
                  <a:pt x="2202873" y="484909"/>
                </a:cubicBezTo>
                <a:cubicBezTo>
                  <a:pt x="2226101" y="481038"/>
                  <a:pt x="2248977" y="475266"/>
                  <a:pt x="2272145" y="471054"/>
                </a:cubicBezTo>
                <a:cubicBezTo>
                  <a:pt x="2299783" y="466029"/>
                  <a:pt x="2327564" y="461818"/>
                  <a:pt x="2355273" y="457200"/>
                </a:cubicBezTo>
                <a:cubicBezTo>
                  <a:pt x="2369127" y="452582"/>
                  <a:pt x="2382794" y="447357"/>
                  <a:pt x="2396836" y="443345"/>
                </a:cubicBezTo>
                <a:cubicBezTo>
                  <a:pt x="2415145" y="438114"/>
                  <a:pt x="2434753" y="436991"/>
                  <a:pt x="2452255" y="429490"/>
                </a:cubicBezTo>
                <a:cubicBezTo>
                  <a:pt x="2586199" y="372085"/>
                  <a:pt x="2390139" y="427700"/>
                  <a:pt x="2549236" y="387927"/>
                </a:cubicBezTo>
                <a:cubicBezTo>
                  <a:pt x="2603356" y="360867"/>
                  <a:pt x="2600525" y="365148"/>
                  <a:pt x="2646218" y="332509"/>
                </a:cubicBezTo>
                <a:cubicBezTo>
                  <a:pt x="2665008" y="319088"/>
                  <a:pt x="2680535" y="300323"/>
                  <a:pt x="2701636" y="290945"/>
                </a:cubicBezTo>
                <a:cubicBezTo>
                  <a:pt x="2723155" y="281381"/>
                  <a:pt x="2747818" y="281708"/>
                  <a:pt x="2770909" y="277090"/>
                </a:cubicBezTo>
                <a:cubicBezTo>
                  <a:pt x="2789382" y="267854"/>
                  <a:pt x="2808395" y="259628"/>
                  <a:pt x="2826327" y="249381"/>
                </a:cubicBezTo>
                <a:cubicBezTo>
                  <a:pt x="2840784" y="241120"/>
                  <a:pt x="2852586" y="228231"/>
                  <a:pt x="2867891" y="221672"/>
                </a:cubicBezTo>
                <a:cubicBezTo>
                  <a:pt x="2885393" y="214171"/>
                  <a:pt x="2904836" y="212436"/>
                  <a:pt x="2923309" y="207818"/>
                </a:cubicBezTo>
                <a:cubicBezTo>
                  <a:pt x="2966377" y="164750"/>
                  <a:pt x="2972174" y="152232"/>
                  <a:pt x="3034145" y="124690"/>
                </a:cubicBezTo>
                <a:cubicBezTo>
                  <a:pt x="3050147" y="117578"/>
                  <a:pt x="3147890" y="99170"/>
                  <a:pt x="3158836" y="96981"/>
                </a:cubicBezTo>
                <a:cubicBezTo>
                  <a:pt x="3181927" y="83127"/>
                  <a:pt x="3204023" y="67461"/>
                  <a:pt x="3228109" y="55418"/>
                </a:cubicBezTo>
                <a:cubicBezTo>
                  <a:pt x="3241171" y="48887"/>
                  <a:pt x="3256993" y="48809"/>
                  <a:pt x="3269673" y="41563"/>
                </a:cubicBezTo>
                <a:cubicBezTo>
                  <a:pt x="3289721" y="30107"/>
                  <a:pt x="3325091" y="0"/>
                  <a:pt x="3325091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63236" y="4114800"/>
            <a:ext cx="3768437" cy="1239165"/>
          </a:xfrm>
          <a:custGeom>
            <a:avLst/>
            <a:gdLst>
              <a:gd name="connsiteX0" fmla="*/ 55419 w 3768437"/>
              <a:gd name="connsiteY0" fmla="*/ 1239165 h 1239165"/>
              <a:gd name="connsiteX1" fmla="*/ 0 w 3768437"/>
              <a:gd name="connsiteY1" fmla="*/ 1031346 h 1239165"/>
              <a:gd name="connsiteX2" fmla="*/ 13855 w 3768437"/>
              <a:gd name="connsiteY2" fmla="*/ 546437 h 1239165"/>
              <a:gd name="connsiteX3" fmla="*/ 27709 w 3768437"/>
              <a:gd name="connsiteY3" fmla="*/ 504874 h 1239165"/>
              <a:gd name="connsiteX4" fmla="*/ 41564 w 3768437"/>
              <a:gd name="connsiteY4" fmla="*/ 435601 h 1239165"/>
              <a:gd name="connsiteX5" fmla="*/ 69273 w 3768437"/>
              <a:gd name="connsiteY5" fmla="*/ 380183 h 1239165"/>
              <a:gd name="connsiteX6" fmla="*/ 124691 w 3768437"/>
              <a:gd name="connsiteY6" fmla="*/ 297056 h 1239165"/>
              <a:gd name="connsiteX7" fmla="*/ 166255 w 3768437"/>
              <a:gd name="connsiteY7" fmla="*/ 200074 h 1239165"/>
              <a:gd name="connsiteX8" fmla="*/ 207819 w 3768437"/>
              <a:gd name="connsiteY8" fmla="*/ 186219 h 1239165"/>
              <a:gd name="connsiteX9" fmla="*/ 277091 w 3768437"/>
              <a:gd name="connsiteY9" fmla="*/ 130801 h 1239165"/>
              <a:gd name="connsiteX10" fmla="*/ 318655 w 3768437"/>
              <a:gd name="connsiteY10" fmla="*/ 103092 h 1239165"/>
              <a:gd name="connsiteX11" fmla="*/ 457200 w 3768437"/>
              <a:gd name="connsiteY11" fmla="*/ 61528 h 1239165"/>
              <a:gd name="connsiteX12" fmla="*/ 623455 w 3768437"/>
              <a:gd name="connsiteY12" fmla="*/ 47674 h 1239165"/>
              <a:gd name="connsiteX13" fmla="*/ 817419 w 3768437"/>
              <a:gd name="connsiteY13" fmla="*/ 33819 h 1239165"/>
              <a:gd name="connsiteX14" fmla="*/ 1537855 w 3768437"/>
              <a:gd name="connsiteY14" fmla="*/ 33819 h 1239165"/>
              <a:gd name="connsiteX15" fmla="*/ 2064328 w 3768437"/>
              <a:gd name="connsiteY15" fmla="*/ 47674 h 1239165"/>
              <a:gd name="connsiteX16" fmla="*/ 2161309 w 3768437"/>
              <a:gd name="connsiteY16" fmla="*/ 61528 h 1239165"/>
              <a:gd name="connsiteX17" fmla="*/ 2521528 w 3768437"/>
              <a:gd name="connsiteY17" fmla="*/ 89237 h 1239165"/>
              <a:gd name="connsiteX18" fmla="*/ 2784764 w 3768437"/>
              <a:gd name="connsiteY18" fmla="*/ 116946 h 1239165"/>
              <a:gd name="connsiteX19" fmla="*/ 3048000 w 3768437"/>
              <a:gd name="connsiteY19" fmla="*/ 144656 h 1239165"/>
              <a:gd name="connsiteX20" fmla="*/ 3311237 w 3768437"/>
              <a:gd name="connsiteY20" fmla="*/ 158510 h 1239165"/>
              <a:gd name="connsiteX21" fmla="*/ 3491346 w 3768437"/>
              <a:gd name="connsiteY21" fmla="*/ 186219 h 1239165"/>
              <a:gd name="connsiteX22" fmla="*/ 3574473 w 3768437"/>
              <a:gd name="connsiteY22" fmla="*/ 200074 h 1239165"/>
              <a:gd name="connsiteX23" fmla="*/ 3657600 w 3768437"/>
              <a:gd name="connsiteY23" fmla="*/ 227783 h 1239165"/>
              <a:gd name="connsiteX24" fmla="*/ 3699164 w 3768437"/>
              <a:gd name="connsiteY24" fmla="*/ 255492 h 1239165"/>
              <a:gd name="connsiteX25" fmla="*/ 3768437 w 3768437"/>
              <a:gd name="connsiteY25" fmla="*/ 297056 h 123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768437" h="1239165">
                <a:moveTo>
                  <a:pt x="55419" y="1239165"/>
                </a:moveTo>
                <a:cubicBezTo>
                  <a:pt x="-431" y="1146083"/>
                  <a:pt x="0" y="1169129"/>
                  <a:pt x="0" y="1031346"/>
                </a:cubicBezTo>
                <a:cubicBezTo>
                  <a:pt x="0" y="869644"/>
                  <a:pt x="5356" y="707916"/>
                  <a:pt x="13855" y="546437"/>
                </a:cubicBezTo>
                <a:cubicBezTo>
                  <a:pt x="14623" y="531853"/>
                  <a:pt x="24167" y="519042"/>
                  <a:pt x="27709" y="504874"/>
                </a:cubicBezTo>
                <a:cubicBezTo>
                  <a:pt x="33420" y="482029"/>
                  <a:pt x="34117" y="457941"/>
                  <a:pt x="41564" y="435601"/>
                </a:cubicBezTo>
                <a:cubicBezTo>
                  <a:pt x="48095" y="416008"/>
                  <a:pt x="58647" y="397893"/>
                  <a:pt x="69273" y="380183"/>
                </a:cubicBezTo>
                <a:cubicBezTo>
                  <a:pt x="86407" y="351627"/>
                  <a:pt x="114160" y="328649"/>
                  <a:pt x="124691" y="297056"/>
                </a:cubicBezTo>
                <a:cubicBezTo>
                  <a:pt x="132971" y="272217"/>
                  <a:pt x="149136" y="217193"/>
                  <a:pt x="166255" y="200074"/>
                </a:cubicBezTo>
                <a:cubicBezTo>
                  <a:pt x="176582" y="189747"/>
                  <a:pt x="193964" y="190837"/>
                  <a:pt x="207819" y="186219"/>
                </a:cubicBezTo>
                <a:cubicBezTo>
                  <a:pt x="254528" y="116156"/>
                  <a:pt x="210172" y="164261"/>
                  <a:pt x="277091" y="130801"/>
                </a:cubicBezTo>
                <a:cubicBezTo>
                  <a:pt x="291984" y="123354"/>
                  <a:pt x="303439" y="109855"/>
                  <a:pt x="318655" y="103092"/>
                </a:cubicBezTo>
                <a:cubicBezTo>
                  <a:pt x="334374" y="96106"/>
                  <a:pt x="429167" y="65032"/>
                  <a:pt x="457200" y="61528"/>
                </a:cubicBezTo>
                <a:cubicBezTo>
                  <a:pt x="512381" y="54630"/>
                  <a:pt x="568008" y="51939"/>
                  <a:pt x="623455" y="47674"/>
                </a:cubicBezTo>
                <a:lnTo>
                  <a:pt x="817419" y="33819"/>
                </a:lnTo>
                <a:cubicBezTo>
                  <a:pt x="1087417" y="-33678"/>
                  <a:pt x="859866" y="18052"/>
                  <a:pt x="1537855" y="33819"/>
                </a:cubicBezTo>
                <a:lnTo>
                  <a:pt x="2064328" y="47674"/>
                </a:lnTo>
                <a:cubicBezTo>
                  <a:pt x="2096655" y="52292"/>
                  <a:pt x="2128854" y="57922"/>
                  <a:pt x="2161309" y="61528"/>
                </a:cubicBezTo>
                <a:cubicBezTo>
                  <a:pt x="2282171" y="74957"/>
                  <a:pt x="2399843" y="81125"/>
                  <a:pt x="2521528" y="89237"/>
                </a:cubicBezTo>
                <a:cubicBezTo>
                  <a:pt x="2718960" y="117443"/>
                  <a:pt x="2508653" y="89335"/>
                  <a:pt x="2784764" y="116946"/>
                </a:cubicBezTo>
                <a:cubicBezTo>
                  <a:pt x="2966729" y="135142"/>
                  <a:pt x="2830417" y="130151"/>
                  <a:pt x="3048000" y="144656"/>
                </a:cubicBezTo>
                <a:cubicBezTo>
                  <a:pt x="3135672" y="150501"/>
                  <a:pt x="3223491" y="153892"/>
                  <a:pt x="3311237" y="158510"/>
                </a:cubicBezTo>
                <a:cubicBezTo>
                  <a:pt x="3518588" y="193070"/>
                  <a:pt x="3259592" y="150565"/>
                  <a:pt x="3491346" y="186219"/>
                </a:cubicBezTo>
                <a:cubicBezTo>
                  <a:pt x="3519111" y="190490"/>
                  <a:pt x="3547221" y="193261"/>
                  <a:pt x="3574473" y="200074"/>
                </a:cubicBezTo>
                <a:cubicBezTo>
                  <a:pt x="3602809" y="207158"/>
                  <a:pt x="3633298" y="211582"/>
                  <a:pt x="3657600" y="227783"/>
                </a:cubicBezTo>
                <a:cubicBezTo>
                  <a:pt x="3671455" y="237019"/>
                  <a:pt x="3684707" y="247231"/>
                  <a:pt x="3699164" y="255492"/>
                </a:cubicBezTo>
                <a:cubicBezTo>
                  <a:pt x="3770633" y="296331"/>
                  <a:pt x="3736749" y="265368"/>
                  <a:pt x="3768437" y="297056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2105561"/>
            <a:ext cx="815340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clause</a:t>
            </a:r>
            <a:r>
              <a:rPr lang="en-US" sz="4000" dirty="0" smtClean="0">
                <a:solidFill>
                  <a:srgbClr val="C00000"/>
                </a:solidFill>
              </a:rPr>
              <a:t>(Past </a:t>
            </a:r>
            <a:r>
              <a:rPr lang="en-US" sz="4000" dirty="0">
                <a:solidFill>
                  <a:srgbClr val="C00000"/>
                </a:solidFill>
              </a:rPr>
              <a:t>Indefinite</a:t>
            </a:r>
            <a:r>
              <a:rPr lang="en-US" sz="4000" dirty="0" smtClean="0">
                <a:solidFill>
                  <a:srgbClr val="C00000"/>
                </a:solidFill>
              </a:rPr>
              <a:t>)</a:t>
            </a:r>
            <a:r>
              <a:rPr lang="en-US" sz="4000" dirty="0" smtClean="0"/>
              <a:t>+</a:t>
            </a:r>
            <a:r>
              <a:rPr lang="en-US" sz="4000" dirty="0">
                <a:solidFill>
                  <a:srgbClr val="0000CC"/>
                </a:solidFill>
              </a:rPr>
              <a:t>a</a:t>
            </a:r>
            <a:r>
              <a:rPr lang="en-US" sz="4000" dirty="0" smtClean="0">
                <a:solidFill>
                  <a:srgbClr val="0000CC"/>
                </a:solidFill>
              </a:rPr>
              <a:t>fter</a:t>
            </a:r>
            <a:r>
              <a:rPr lang="en-US" sz="4000" dirty="0" smtClean="0"/>
              <a:t> </a:t>
            </a:r>
            <a:r>
              <a:rPr lang="en-US" sz="4000" dirty="0"/>
              <a:t>+The clause </a:t>
            </a:r>
            <a:r>
              <a:rPr lang="en-US" sz="4000" dirty="0">
                <a:solidFill>
                  <a:srgbClr val="C00000"/>
                </a:solidFill>
              </a:rPr>
              <a:t>(Past Perfect</a:t>
            </a:r>
            <a:r>
              <a:rPr lang="en-US" sz="4000" dirty="0" smtClean="0">
                <a:solidFill>
                  <a:srgbClr val="C00000"/>
                </a:solidFill>
              </a:rPr>
              <a:t>)</a:t>
            </a:r>
            <a:r>
              <a:rPr lang="en-US" sz="4000" dirty="0"/>
              <a:t>.</a:t>
            </a:r>
            <a:endParaRPr lang="en-US" sz="4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81000" y="304800"/>
            <a:ext cx="8153400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If in the past tense there is word </a:t>
            </a:r>
            <a:r>
              <a:rPr lang="en-US" sz="3600" dirty="0" smtClean="0">
                <a:solidFill>
                  <a:srgbClr val="0000CC"/>
                </a:solidFill>
              </a:rPr>
              <a:t>‘after’</a:t>
            </a:r>
            <a:r>
              <a:rPr lang="en-US" sz="3600" dirty="0" smtClean="0"/>
              <a:t> between two clauses, the sentence structure will be-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022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305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2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0">
              <a:scrgbClr r="0" g="0" b="0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7772400" cy="4970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37618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We </a:t>
            </a:r>
            <a:r>
              <a:rPr lang="en-US" sz="5400" dirty="0" smtClean="0">
                <a:solidFill>
                  <a:srgbClr val="0000CC"/>
                </a:solidFill>
              </a:rPr>
              <a:t>saw</a:t>
            </a:r>
            <a:r>
              <a:rPr lang="en-US" sz="5400" dirty="0" smtClean="0"/>
              <a:t> them </a:t>
            </a:r>
            <a:r>
              <a:rPr lang="en-US" sz="5400" dirty="0" smtClean="0">
                <a:solidFill>
                  <a:srgbClr val="FF0000"/>
                </a:solidFill>
              </a:rPr>
              <a:t>playing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9379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0">
              <a:scrgbClr r="0" g="0" b="0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4"/>
          <a:stretch/>
        </p:blipFill>
        <p:spPr>
          <a:xfrm>
            <a:off x="990600" y="163522"/>
            <a:ext cx="7356764" cy="523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6200" y="5436247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The boys </a:t>
            </a:r>
            <a:r>
              <a:rPr lang="en-US" sz="4800" dirty="0" smtClean="0">
                <a:solidFill>
                  <a:srgbClr val="00B050"/>
                </a:solidFill>
              </a:rPr>
              <a:t>wanted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0000CC"/>
                </a:solidFill>
              </a:rPr>
              <a:t>to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climb</a:t>
            </a:r>
            <a:r>
              <a:rPr lang="en-US" sz="4800" dirty="0" smtClean="0"/>
              <a:t> the tree.</a:t>
            </a:r>
            <a:endParaRPr lang="en-US" sz="4800" dirty="0"/>
          </a:p>
        </p:txBody>
      </p:sp>
      <p:pic>
        <p:nvPicPr>
          <p:cNvPr id="9" name="9001^Sound-Effect---Two-Children-Laughing[1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4352835"/>
            <a:ext cx="609600" cy="6096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61422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0">
              <a:scrgbClr r="0" g="0" b="0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96876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If in a simple sentence there are </a:t>
            </a:r>
            <a:r>
              <a:rPr lang="en-US" sz="3600" b="1" dirty="0" smtClean="0">
                <a:solidFill>
                  <a:srgbClr val="0000CC"/>
                </a:solidFill>
              </a:rPr>
              <a:t>two verbs</a:t>
            </a:r>
            <a:r>
              <a:rPr lang="en-US" sz="3600" dirty="0" smtClean="0"/>
              <a:t>, one verb will be </a:t>
            </a:r>
            <a:r>
              <a:rPr lang="en-US" sz="3600" b="1" dirty="0" smtClean="0">
                <a:solidFill>
                  <a:srgbClr val="C00000"/>
                </a:solidFill>
              </a:rPr>
              <a:t>present participle</a:t>
            </a:r>
            <a:r>
              <a:rPr lang="en-US" sz="3600" b="1" dirty="0" smtClean="0"/>
              <a:t>(</a:t>
            </a:r>
            <a:r>
              <a:rPr lang="en-US" sz="3600" b="1" dirty="0" smtClean="0">
                <a:solidFill>
                  <a:srgbClr val="E7318C"/>
                </a:solidFill>
              </a:rPr>
              <a:t>verb +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E7318C"/>
                </a:solidFill>
              </a:rPr>
              <a:t>ing</a:t>
            </a:r>
            <a:r>
              <a:rPr lang="en-US" sz="3600" b="1" dirty="0" smtClean="0"/>
              <a:t>)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0000CC"/>
                </a:solidFill>
              </a:rPr>
              <a:t>or</a:t>
            </a:r>
            <a:r>
              <a:rPr lang="en-US" sz="3600" dirty="0" smtClean="0"/>
              <a:t> before that verb there will be </a:t>
            </a:r>
            <a:r>
              <a:rPr lang="en-US" sz="3600" b="1" dirty="0" smtClean="0">
                <a:solidFill>
                  <a:srgbClr val="C00000"/>
                </a:solidFill>
              </a:rPr>
              <a:t>‘to’ + verb(</a:t>
            </a:r>
            <a:r>
              <a:rPr lang="en-US" sz="3600" b="1" dirty="0" smtClean="0">
                <a:solidFill>
                  <a:srgbClr val="E7318C"/>
                </a:solidFill>
              </a:rPr>
              <a:t>base form</a:t>
            </a:r>
            <a:r>
              <a:rPr lang="en-US" sz="3600" b="1" dirty="0" smtClean="0">
                <a:solidFill>
                  <a:srgbClr val="C00000"/>
                </a:solidFill>
              </a:rPr>
              <a:t>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4371109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We </a:t>
            </a:r>
            <a:r>
              <a:rPr lang="en-US" sz="4400" dirty="0" smtClean="0">
                <a:solidFill>
                  <a:srgbClr val="0000CC"/>
                </a:solidFill>
              </a:rPr>
              <a:t>saw</a:t>
            </a:r>
            <a:r>
              <a:rPr lang="en-US" sz="4400" dirty="0" smtClean="0"/>
              <a:t> them </a:t>
            </a:r>
            <a:r>
              <a:rPr lang="en-US" sz="4400" dirty="0" smtClean="0">
                <a:solidFill>
                  <a:srgbClr val="FF0000"/>
                </a:solidFill>
              </a:rPr>
              <a:t>playing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4" name="Donut 3"/>
          <p:cNvSpPr/>
          <p:nvPr/>
        </p:nvSpPr>
        <p:spPr>
          <a:xfrm>
            <a:off x="2057400" y="4371108"/>
            <a:ext cx="1079764" cy="769441"/>
          </a:xfrm>
          <a:prstGeom prst="donut">
            <a:avLst>
              <a:gd name="adj" fmla="val 0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495800" y="4301220"/>
            <a:ext cx="1676400" cy="956580"/>
          </a:xfrm>
          <a:prstGeom prst="donut">
            <a:avLst>
              <a:gd name="adj" fmla="val 0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250359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boys </a:t>
            </a:r>
            <a:r>
              <a:rPr lang="en-US" sz="4400" dirty="0" smtClean="0">
                <a:solidFill>
                  <a:srgbClr val="00B050"/>
                </a:solidFill>
              </a:rPr>
              <a:t>wanted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0000CC"/>
                </a:solidFill>
              </a:rPr>
              <a:t>to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climb</a:t>
            </a:r>
            <a:r>
              <a:rPr lang="en-US" sz="4400" dirty="0" smtClean="0"/>
              <a:t> the tree.</a:t>
            </a:r>
            <a:endParaRPr lang="en-US" sz="4400" dirty="0"/>
          </a:p>
        </p:txBody>
      </p:sp>
      <p:sp>
        <p:nvSpPr>
          <p:cNvPr id="7" name="Donut 6"/>
          <p:cNvSpPr/>
          <p:nvPr/>
        </p:nvSpPr>
        <p:spPr>
          <a:xfrm>
            <a:off x="4572000" y="5334000"/>
            <a:ext cx="685800" cy="678597"/>
          </a:xfrm>
          <a:prstGeom prst="donut">
            <a:avLst>
              <a:gd name="adj" fmla="val 0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2819400" y="5250358"/>
            <a:ext cx="1828800" cy="921841"/>
          </a:xfrm>
          <a:prstGeom prst="donut">
            <a:avLst>
              <a:gd name="adj" fmla="val 0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5257800" y="5257800"/>
            <a:ext cx="1295400" cy="914400"/>
          </a:xfrm>
          <a:prstGeom prst="donut">
            <a:avLst>
              <a:gd name="adj" fmla="val 0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9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5" grpId="1" animBg="1"/>
      <p:bldP spid="6" grpId="0"/>
      <p:bldP spid="7" grpId="0" animBg="1"/>
      <p:bldP spid="8" grpId="0" animBg="1"/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0">
              <a:scrgbClr r="0" g="0" b="0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13854"/>
            <a:ext cx="8686800" cy="5266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04800" y="5284352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CC"/>
                </a:solidFill>
              </a:rPr>
              <a:t>It is high time </a:t>
            </a:r>
            <a:r>
              <a:rPr lang="en-US" sz="4400" dirty="0" smtClean="0"/>
              <a:t>farmers </a:t>
            </a:r>
            <a:r>
              <a:rPr lang="en-US" sz="4400" dirty="0" smtClean="0">
                <a:solidFill>
                  <a:srgbClr val="FF0000"/>
                </a:solidFill>
              </a:rPr>
              <a:t>planted</a:t>
            </a:r>
            <a:r>
              <a:rPr lang="en-US" sz="4400" dirty="0" smtClean="0"/>
              <a:t> paddy.</a:t>
            </a:r>
            <a:endParaRPr lang="en-US" sz="4400" dirty="0"/>
          </a:p>
        </p:txBody>
      </p:sp>
      <p:sp>
        <p:nvSpPr>
          <p:cNvPr id="4" name="Donut 3"/>
          <p:cNvSpPr/>
          <p:nvPr/>
        </p:nvSpPr>
        <p:spPr>
          <a:xfrm>
            <a:off x="5334000" y="5208152"/>
            <a:ext cx="1981200" cy="964048"/>
          </a:xfrm>
          <a:prstGeom prst="donut">
            <a:avLst>
              <a:gd name="adj" fmla="val 5056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Minus 4"/>
          <p:cNvSpPr/>
          <p:nvPr/>
        </p:nvSpPr>
        <p:spPr>
          <a:xfrm>
            <a:off x="-152400" y="5962711"/>
            <a:ext cx="4038600" cy="159841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If in the sentence there is </a:t>
            </a:r>
            <a:r>
              <a:rPr lang="en-US" sz="3600" dirty="0" smtClean="0">
                <a:solidFill>
                  <a:srgbClr val="0000CC"/>
                </a:solidFill>
              </a:rPr>
              <a:t>It is time/It is high time/I fancy/Would rather that</a:t>
            </a:r>
            <a:r>
              <a:rPr lang="en-US" sz="3600" dirty="0" smtClean="0"/>
              <a:t>, after the subject of these words </a:t>
            </a:r>
            <a:r>
              <a:rPr lang="en-US" sz="3600" b="1" dirty="0" smtClean="0">
                <a:solidFill>
                  <a:srgbClr val="00B050"/>
                </a:solidFill>
              </a:rPr>
              <a:t>verb</a:t>
            </a:r>
            <a:r>
              <a:rPr lang="en-US" sz="3600" dirty="0" smtClean="0"/>
              <a:t> will be in </a:t>
            </a:r>
            <a:r>
              <a:rPr lang="en-US" sz="3600" b="1" dirty="0" smtClean="0">
                <a:solidFill>
                  <a:srgbClr val="C00000"/>
                </a:solidFill>
              </a:rPr>
              <a:t>Past Indefinite </a:t>
            </a:r>
            <a:r>
              <a:rPr lang="en-US" sz="3600" dirty="0" smtClean="0"/>
              <a:t>form.</a:t>
            </a:r>
          </a:p>
        </p:txBody>
      </p:sp>
    </p:spTree>
    <p:extLst>
      <p:ext uri="{BB962C8B-B14F-4D97-AF65-F5344CB8AC3E}">
        <p14:creationId xmlns:p14="http://schemas.microsoft.com/office/powerpoint/2010/main" val="37751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0">
              <a:scrgbClr r="0" g="0" b="0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76772"/>
            <a:ext cx="2613354" cy="16188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3200400" y="2158425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She (read) a book now.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5" y="3034606"/>
            <a:ext cx="2628456" cy="17659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3276600" y="33528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The girls (enjoy) very much in the last Pahela Boisakh.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5" y="4954391"/>
            <a:ext cx="2628456" cy="17512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3276600" y="51054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  <a:r>
              <a:rPr lang="en-US" sz="3200" dirty="0" smtClean="0"/>
              <a:t>. They (take) their tiffin after they (finish) their lesson.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009900" y="39469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 (</a:t>
            </a:r>
            <a:r>
              <a:rPr lang="en-US" sz="3600" b="1" dirty="0" smtClean="0">
                <a:solidFill>
                  <a:srgbClr val="FF0000"/>
                </a:solidFill>
              </a:rPr>
              <a:t>Pair work</a:t>
            </a:r>
            <a:r>
              <a:rPr lang="en-US" sz="3600" b="1" dirty="0" smtClean="0">
                <a:solidFill>
                  <a:srgbClr val="0000CC"/>
                </a:solidFill>
              </a:rPr>
              <a:t>)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425" y="-76200"/>
            <a:ext cx="28598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24500" cmpd="dbl">
                  <a:noFill/>
                  <a:prstDash val="solid"/>
                  <a:miter lim="800000"/>
                </a:ln>
                <a:solidFill>
                  <a:srgbClr val="E7318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Evaluation</a:t>
            </a:r>
            <a:endParaRPr lang="en-US" sz="4800" b="1" cap="none" spc="0" dirty="0">
              <a:ln w="24500" cmpd="dbl">
                <a:noFill/>
                <a:prstDash val="solid"/>
                <a:miter lim="800000"/>
              </a:ln>
              <a:solidFill>
                <a:srgbClr val="E7318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096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Write the sentences using right forms of verbs.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16250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is reading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2743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enjoyed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452062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took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9200" y="6096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h</a:t>
            </a:r>
            <a:r>
              <a:rPr lang="en-US" sz="3200" dirty="0" smtClean="0">
                <a:solidFill>
                  <a:srgbClr val="C00000"/>
                </a:solidFill>
              </a:rPr>
              <a:t>ad finished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800600" y="2074139"/>
            <a:ext cx="457199" cy="288061"/>
          </a:xfrm>
          <a:custGeom>
            <a:avLst/>
            <a:gdLst>
              <a:gd name="connsiteX0" fmla="*/ 0 w 512619"/>
              <a:gd name="connsiteY0" fmla="*/ 374072 h 374072"/>
              <a:gd name="connsiteX1" fmla="*/ 69273 w 512619"/>
              <a:gd name="connsiteY1" fmla="*/ 346363 h 374072"/>
              <a:gd name="connsiteX2" fmla="*/ 110837 w 512619"/>
              <a:gd name="connsiteY2" fmla="*/ 304800 h 374072"/>
              <a:gd name="connsiteX3" fmla="*/ 166255 w 512619"/>
              <a:gd name="connsiteY3" fmla="*/ 263236 h 374072"/>
              <a:gd name="connsiteX4" fmla="*/ 207819 w 512619"/>
              <a:gd name="connsiteY4" fmla="*/ 235527 h 374072"/>
              <a:gd name="connsiteX5" fmla="*/ 249382 w 512619"/>
              <a:gd name="connsiteY5" fmla="*/ 193963 h 374072"/>
              <a:gd name="connsiteX6" fmla="*/ 290946 w 512619"/>
              <a:gd name="connsiteY6" fmla="*/ 166254 h 374072"/>
              <a:gd name="connsiteX7" fmla="*/ 332509 w 512619"/>
              <a:gd name="connsiteY7" fmla="*/ 124691 h 374072"/>
              <a:gd name="connsiteX8" fmla="*/ 415637 w 512619"/>
              <a:gd name="connsiteY8" fmla="*/ 69272 h 374072"/>
              <a:gd name="connsiteX9" fmla="*/ 457200 w 512619"/>
              <a:gd name="connsiteY9" fmla="*/ 41563 h 374072"/>
              <a:gd name="connsiteX10" fmla="*/ 512619 w 512619"/>
              <a:gd name="connsiteY10" fmla="*/ 0 h 37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2619" h="374072">
                <a:moveTo>
                  <a:pt x="0" y="374072"/>
                </a:moveTo>
                <a:cubicBezTo>
                  <a:pt x="23091" y="364836"/>
                  <a:pt x="48183" y="359544"/>
                  <a:pt x="69273" y="346363"/>
                </a:cubicBezTo>
                <a:cubicBezTo>
                  <a:pt x="85888" y="335979"/>
                  <a:pt x="95961" y="317551"/>
                  <a:pt x="110837" y="304800"/>
                </a:cubicBezTo>
                <a:cubicBezTo>
                  <a:pt x="128369" y="289773"/>
                  <a:pt x="147465" y="276657"/>
                  <a:pt x="166255" y="263236"/>
                </a:cubicBezTo>
                <a:cubicBezTo>
                  <a:pt x="179805" y="253558"/>
                  <a:pt x="195027" y="246187"/>
                  <a:pt x="207819" y="235527"/>
                </a:cubicBezTo>
                <a:cubicBezTo>
                  <a:pt x="222871" y="222984"/>
                  <a:pt x="234330" y="206506"/>
                  <a:pt x="249382" y="193963"/>
                </a:cubicBezTo>
                <a:cubicBezTo>
                  <a:pt x="262174" y="183303"/>
                  <a:pt x="278154" y="176914"/>
                  <a:pt x="290946" y="166254"/>
                </a:cubicBezTo>
                <a:cubicBezTo>
                  <a:pt x="305998" y="153711"/>
                  <a:pt x="317043" y="136720"/>
                  <a:pt x="332509" y="124691"/>
                </a:cubicBezTo>
                <a:cubicBezTo>
                  <a:pt x="358796" y="104245"/>
                  <a:pt x="387928" y="87745"/>
                  <a:pt x="415637" y="69272"/>
                </a:cubicBezTo>
                <a:lnTo>
                  <a:pt x="457200" y="41563"/>
                </a:lnTo>
                <a:cubicBezTo>
                  <a:pt x="504199" y="10230"/>
                  <a:pt x="486989" y="25628"/>
                  <a:pt x="512619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943601" y="3200400"/>
            <a:ext cx="457199" cy="288061"/>
          </a:xfrm>
          <a:custGeom>
            <a:avLst/>
            <a:gdLst>
              <a:gd name="connsiteX0" fmla="*/ 0 w 512619"/>
              <a:gd name="connsiteY0" fmla="*/ 374072 h 374072"/>
              <a:gd name="connsiteX1" fmla="*/ 69273 w 512619"/>
              <a:gd name="connsiteY1" fmla="*/ 346363 h 374072"/>
              <a:gd name="connsiteX2" fmla="*/ 110837 w 512619"/>
              <a:gd name="connsiteY2" fmla="*/ 304800 h 374072"/>
              <a:gd name="connsiteX3" fmla="*/ 166255 w 512619"/>
              <a:gd name="connsiteY3" fmla="*/ 263236 h 374072"/>
              <a:gd name="connsiteX4" fmla="*/ 207819 w 512619"/>
              <a:gd name="connsiteY4" fmla="*/ 235527 h 374072"/>
              <a:gd name="connsiteX5" fmla="*/ 249382 w 512619"/>
              <a:gd name="connsiteY5" fmla="*/ 193963 h 374072"/>
              <a:gd name="connsiteX6" fmla="*/ 290946 w 512619"/>
              <a:gd name="connsiteY6" fmla="*/ 166254 h 374072"/>
              <a:gd name="connsiteX7" fmla="*/ 332509 w 512619"/>
              <a:gd name="connsiteY7" fmla="*/ 124691 h 374072"/>
              <a:gd name="connsiteX8" fmla="*/ 415637 w 512619"/>
              <a:gd name="connsiteY8" fmla="*/ 69272 h 374072"/>
              <a:gd name="connsiteX9" fmla="*/ 457200 w 512619"/>
              <a:gd name="connsiteY9" fmla="*/ 41563 h 374072"/>
              <a:gd name="connsiteX10" fmla="*/ 512619 w 512619"/>
              <a:gd name="connsiteY10" fmla="*/ 0 h 37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2619" h="374072">
                <a:moveTo>
                  <a:pt x="0" y="374072"/>
                </a:moveTo>
                <a:cubicBezTo>
                  <a:pt x="23091" y="364836"/>
                  <a:pt x="48183" y="359544"/>
                  <a:pt x="69273" y="346363"/>
                </a:cubicBezTo>
                <a:cubicBezTo>
                  <a:pt x="85888" y="335979"/>
                  <a:pt x="95961" y="317551"/>
                  <a:pt x="110837" y="304800"/>
                </a:cubicBezTo>
                <a:cubicBezTo>
                  <a:pt x="128369" y="289773"/>
                  <a:pt x="147465" y="276657"/>
                  <a:pt x="166255" y="263236"/>
                </a:cubicBezTo>
                <a:cubicBezTo>
                  <a:pt x="179805" y="253558"/>
                  <a:pt x="195027" y="246187"/>
                  <a:pt x="207819" y="235527"/>
                </a:cubicBezTo>
                <a:cubicBezTo>
                  <a:pt x="222871" y="222984"/>
                  <a:pt x="234330" y="206506"/>
                  <a:pt x="249382" y="193963"/>
                </a:cubicBezTo>
                <a:cubicBezTo>
                  <a:pt x="262174" y="183303"/>
                  <a:pt x="278154" y="176914"/>
                  <a:pt x="290946" y="166254"/>
                </a:cubicBezTo>
                <a:cubicBezTo>
                  <a:pt x="305998" y="153711"/>
                  <a:pt x="317043" y="136720"/>
                  <a:pt x="332509" y="124691"/>
                </a:cubicBezTo>
                <a:cubicBezTo>
                  <a:pt x="358796" y="104245"/>
                  <a:pt x="387928" y="87745"/>
                  <a:pt x="415637" y="69272"/>
                </a:cubicBezTo>
                <a:lnTo>
                  <a:pt x="457200" y="41563"/>
                </a:lnTo>
                <a:cubicBezTo>
                  <a:pt x="504199" y="10230"/>
                  <a:pt x="486989" y="25628"/>
                  <a:pt x="512619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105401" y="4953000"/>
            <a:ext cx="457199" cy="288061"/>
          </a:xfrm>
          <a:custGeom>
            <a:avLst/>
            <a:gdLst>
              <a:gd name="connsiteX0" fmla="*/ 0 w 512619"/>
              <a:gd name="connsiteY0" fmla="*/ 374072 h 374072"/>
              <a:gd name="connsiteX1" fmla="*/ 69273 w 512619"/>
              <a:gd name="connsiteY1" fmla="*/ 346363 h 374072"/>
              <a:gd name="connsiteX2" fmla="*/ 110837 w 512619"/>
              <a:gd name="connsiteY2" fmla="*/ 304800 h 374072"/>
              <a:gd name="connsiteX3" fmla="*/ 166255 w 512619"/>
              <a:gd name="connsiteY3" fmla="*/ 263236 h 374072"/>
              <a:gd name="connsiteX4" fmla="*/ 207819 w 512619"/>
              <a:gd name="connsiteY4" fmla="*/ 235527 h 374072"/>
              <a:gd name="connsiteX5" fmla="*/ 249382 w 512619"/>
              <a:gd name="connsiteY5" fmla="*/ 193963 h 374072"/>
              <a:gd name="connsiteX6" fmla="*/ 290946 w 512619"/>
              <a:gd name="connsiteY6" fmla="*/ 166254 h 374072"/>
              <a:gd name="connsiteX7" fmla="*/ 332509 w 512619"/>
              <a:gd name="connsiteY7" fmla="*/ 124691 h 374072"/>
              <a:gd name="connsiteX8" fmla="*/ 415637 w 512619"/>
              <a:gd name="connsiteY8" fmla="*/ 69272 h 374072"/>
              <a:gd name="connsiteX9" fmla="*/ 457200 w 512619"/>
              <a:gd name="connsiteY9" fmla="*/ 41563 h 374072"/>
              <a:gd name="connsiteX10" fmla="*/ 512619 w 512619"/>
              <a:gd name="connsiteY10" fmla="*/ 0 h 37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2619" h="374072">
                <a:moveTo>
                  <a:pt x="0" y="374072"/>
                </a:moveTo>
                <a:cubicBezTo>
                  <a:pt x="23091" y="364836"/>
                  <a:pt x="48183" y="359544"/>
                  <a:pt x="69273" y="346363"/>
                </a:cubicBezTo>
                <a:cubicBezTo>
                  <a:pt x="85888" y="335979"/>
                  <a:pt x="95961" y="317551"/>
                  <a:pt x="110837" y="304800"/>
                </a:cubicBezTo>
                <a:cubicBezTo>
                  <a:pt x="128369" y="289773"/>
                  <a:pt x="147465" y="276657"/>
                  <a:pt x="166255" y="263236"/>
                </a:cubicBezTo>
                <a:cubicBezTo>
                  <a:pt x="179805" y="253558"/>
                  <a:pt x="195027" y="246187"/>
                  <a:pt x="207819" y="235527"/>
                </a:cubicBezTo>
                <a:cubicBezTo>
                  <a:pt x="222871" y="222984"/>
                  <a:pt x="234330" y="206506"/>
                  <a:pt x="249382" y="193963"/>
                </a:cubicBezTo>
                <a:cubicBezTo>
                  <a:pt x="262174" y="183303"/>
                  <a:pt x="278154" y="176914"/>
                  <a:pt x="290946" y="166254"/>
                </a:cubicBezTo>
                <a:cubicBezTo>
                  <a:pt x="305998" y="153711"/>
                  <a:pt x="317043" y="136720"/>
                  <a:pt x="332509" y="124691"/>
                </a:cubicBezTo>
                <a:cubicBezTo>
                  <a:pt x="358796" y="104245"/>
                  <a:pt x="387928" y="87745"/>
                  <a:pt x="415637" y="69272"/>
                </a:cubicBezTo>
                <a:lnTo>
                  <a:pt x="457200" y="41563"/>
                </a:lnTo>
                <a:cubicBezTo>
                  <a:pt x="504199" y="10230"/>
                  <a:pt x="486989" y="25628"/>
                  <a:pt x="512619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flipV="1">
            <a:off x="4648200" y="6036539"/>
            <a:ext cx="457199" cy="288061"/>
          </a:xfrm>
          <a:custGeom>
            <a:avLst/>
            <a:gdLst>
              <a:gd name="connsiteX0" fmla="*/ 0 w 512619"/>
              <a:gd name="connsiteY0" fmla="*/ 374072 h 374072"/>
              <a:gd name="connsiteX1" fmla="*/ 69273 w 512619"/>
              <a:gd name="connsiteY1" fmla="*/ 346363 h 374072"/>
              <a:gd name="connsiteX2" fmla="*/ 110837 w 512619"/>
              <a:gd name="connsiteY2" fmla="*/ 304800 h 374072"/>
              <a:gd name="connsiteX3" fmla="*/ 166255 w 512619"/>
              <a:gd name="connsiteY3" fmla="*/ 263236 h 374072"/>
              <a:gd name="connsiteX4" fmla="*/ 207819 w 512619"/>
              <a:gd name="connsiteY4" fmla="*/ 235527 h 374072"/>
              <a:gd name="connsiteX5" fmla="*/ 249382 w 512619"/>
              <a:gd name="connsiteY5" fmla="*/ 193963 h 374072"/>
              <a:gd name="connsiteX6" fmla="*/ 290946 w 512619"/>
              <a:gd name="connsiteY6" fmla="*/ 166254 h 374072"/>
              <a:gd name="connsiteX7" fmla="*/ 332509 w 512619"/>
              <a:gd name="connsiteY7" fmla="*/ 124691 h 374072"/>
              <a:gd name="connsiteX8" fmla="*/ 415637 w 512619"/>
              <a:gd name="connsiteY8" fmla="*/ 69272 h 374072"/>
              <a:gd name="connsiteX9" fmla="*/ 457200 w 512619"/>
              <a:gd name="connsiteY9" fmla="*/ 41563 h 374072"/>
              <a:gd name="connsiteX10" fmla="*/ 512619 w 512619"/>
              <a:gd name="connsiteY10" fmla="*/ 0 h 37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2619" h="374072">
                <a:moveTo>
                  <a:pt x="0" y="374072"/>
                </a:moveTo>
                <a:cubicBezTo>
                  <a:pt x="23091" y="364836"/>
                  <a:pt x="48183" y="359544"/>
                  <a:pt x="69273" y="346363"/>
                </a:cubicBezTo>
                <a:cubicBezTo>
                  <a:pt x="85888" y="335979"/>
                  <a:pt x="95961" y="317551"/>
                  <a:pt x="110837" y="304800"/>
                </a:cubicBezTo>
                <a:cubicBezTo>
                  <a:pt x="128369" y="289773"/>
                  <a:pt x="147465" y="276657"/>
                  <a:pt x="166255" y="263236"/>
                </a:cubicBezTo>
                <a:cubicBezTo>
                  <a:pt x="179805" y="253558"/>
                  <a:pt x="195027" y="246187"/>
                  <a:pt x="207819" y="235527"/>
                </a:cubicBezTo>
                <a:cubicBezTo>
                  <a:pt x="222871" y="222984"/>
                  <a:pt x="234330" y="206506"/>
                  <a:pt x="249382" y="193963"/>
                </a:cubicBezTo>
                <a:cubicBezTo>
                  <a:pt x="262174" y="183303"/>
                  <a:pt x="278154" y="176914"/>
                  <a:pt x="290946" y="166254"/>
                </a:cubicBezTo>
                <a:cubicBezTo>
                  <a:pt x="305998" y="153711"/>
                  <a:pt x="317043" y="136720"/>
                  <a:pt x="332509" y="124691"/>
                </a:cubicBezTo>
                <a:cubicBezTo>
                  <a:pt x="358796" y="104245"/>
                  <a:pt x="387928" y="87745"/>
                  <a:pt x="415637" y="69272"/>
                </a:cubicBezTo>
                <a:lnTo>
                  <a:pt x="457200" y="41563"/>
                </a:lnTo>
                <a:cubicBezTo>
                  <a:pt x="504199" y="10230"/>
                  <a:pt x="486989" y="25628"/>
                  <a:pt x="512619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2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1" grpId="0"/>
      <p:bldP spid="10" grpId="0"/>
      <p:bldP spid="15" grpId="0"/>
      <p:bldP spid="17" grpId="0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0">
              <a:scrgbClr r="0" g="0" b="0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147" y="0"/>
            <a:ext cx="3657600" cy="2372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147" y="4274283"/>
            <a:ext cx="3670853" cy="25837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4385" y="4800600"/>
            <a:ext cx="4827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6.The woman and her children went home (board) on a cart.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75250" y="1219200"/>
            <a:ext cx="4906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  <a:r>
              <a:rPr lang="en-US" sz="3200" dirty="0" smtClean="0"/>
              <a:t>. The boys (fly) kites since morning.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147" y="2372618"/>
            <a:ext cx="3657600" cy="21993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385" y="3124200"/>
            <a:ext cx="4827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5. Children (like) to play.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705100" y="76200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(</a:t>
            </a:r>
            <a:r>
              <a:rPr lang="en-US" sz="3600" b="1" dirty="0" smtClean="0">
                <a:solidFill>
                  <a:srgbClr val="FF0000"/>
                </a:solidFill>
              </a:rPr>
              <a:t>Pair work</a:t>
            </a:r>
            <a:r>
              <a:rPr lang="en-US" sz="3600" dirty="0" smtClean="0">
                <a:solidFill>
                  <a:srgbClr val="FF0000"/>
                </a:solidFill>
              </a:rPr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385" y="0"/>
            <a:ext cx="26379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4500" cmpd="dbl">
                  <a:noFill/>
                  <a:prstDash val="solid"/>
                  <a:miter lim="800000"/>
                </a:ln>
                <a:solidFill>
                  <a:srgbClr val="E7318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Evaluation</a:t>
            </a:r>
            <a:endParaRPr lang="en-US" sz="4400" b="1" cap="none" spc="0" dirty="0">
              <a:ln w="24500" cmpd="dbl">
                <a:noFill/>
                <a:prstDash val="solid"/>
                <a:miter lim="800000"/>
              </a:ln>
              <a:solidFill>
                <a:srgbClr val="E7318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6096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have been flying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2438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like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60446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boarding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667001" y="1075169"/>
            <a:ext cx="457199" cy="288061"/>
          </a:xfrm>
          <a:custGeom>
            <a:avLst/>
            <a:gdLst>
              <a:gd name="connsiteX0" fmla="*/ 0 w 512619"/>
              <a:gd name="connsiteY0" fmla="*/ 374072 h 374072"/>
              <a:gd name="connsiteX1" fmla="*/ 69273 w 512619"/>
              <a:gd name="connsiteY1" fmla="*/ 346363 h 374072"/>
              <a:gd name="connsiteX2" fmla="*/ 110837 w 512619"/>
              <a:gd name="connsiteY2" fmla="*/ 304800 h 374072"/>
              <a:gd name="connsiteX3" fmla="*/ 166255 w 512619"/>
              <a:gd name="connsiteY3" fmla="*/ 263236 h 374072"/>
              <a:gd name="connsiteX4" fmla="*/ 207819 w 512619"/>
              <a:gd name="connsiteY4" fmla="*/ 235527 h 374072"/>
              <a:gd name="connsiteX5" fmla="*/ 249382 w 512619"/>
              <a:gd name="connsiteY5" fmla="*/ 193963 h 374072"/>
              <a:gd name="connsiteX6" fmla="*/ 290946 w 512619"/>
              <a:gd name="connsiteY6" fmla="*/ 166254 h 374072"/>
              <a:gd name="connsiteX7" fmla="*/ 332509 w 512619"/>
              <a:gd name="connsiteY7" fmla="*/ 124691 h 374072"/>
              <a:gd name="connsiteX8" fmla="*/ 415637 w 512619"/>
              <a:gd name="connsiteY8" fmla="*/ 69272 h 374072"/>
              <a:gd name="connsiteX9" fmla="*/ 457200 w 512619"/>
              <a:gd name="connsiteY9" fmla="*/ 41563 h 374072"/>
              <a:gd name="connsiteX10" fmla="*/ 512619 w 512619"/>
              <a:gd name="connsiteY10" fmla="*/ 0 h 37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2619" h="374072">
                <a:moveTo>
                  <a:pt x="0" y="374072"/>
                </a:moveTo>
                <a:cubicBezTo>
                  <a:pt x="23091" y="364836"/>
                  <a:pt x="48183" y="359544"/>
                  <a:pt x="69273" y="346363"/>
                </a:cubicBezTo>
                <a:cubicBezTo>
                  <a:pt x="85888" y="335979"/>
                  <a:pt x="95961" y="317551"/>
                  <a:pt x="110837" y="304800"/>
                </a:cubicBezTo>
                <a:cubicBezTo>
                  <a:pt x="128369" y="289773"/>
                  <a:pt x="147465" y="276657"/>
                  <a:pt x="166255" y="263236"/>
                </a:cubicBezTo>
                <a:cubicBezTo>
                  <a:pt x="179805" y="253558"/>
                  <a:pt x="195027" y="246187"/>
                  <a:pt x="207819" y="235527"/>
                </a:cubicBezTo>
                <a:cubicBezTo>
                  <a:pt x="222871" y="222984"/>
                  <a:pt x="234330" y="206506"/>
                  <a:pt x="249382" y="193963"/>
                </a:cubicBezTo>
                <a:cubicBezTo>
                  <a:pt x="262174" y="183303"/>
                  <a:pt x="278154" y="176914"/>
                  <a:pt x="290946" y="166254"/>
                </a:cubicBezTo>
                <a:cubicBezTo>
                  <a:pt x="305998" y="153711"/>
                  <a:pt x="317043" y="136720"/>
                  <a:pt x="332509" y="124691"/>
                </a:cubicBezTo>
                <a:cubicBezTo>
                  <a:pt x="358796" y="104245"/>
                  <a:pt x="387928" y="87745"/>
                  <a:pt x="415637" y="69272"/>
                </a:cubicBezTo>
                <a:lnTo>
                  <a:pt x="457200" y="41563"/>
                </a:lnTo>
                <a:cubicBezTo>
                  <a:pt x="504199" y="10230"/>
                  <a:pt x="486989" y="25628"/>
                  <a:pt x="512619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763750" y="2955344"/>
            <a:ext cx="457199" cy="288061"/>
          </a:xfrm>
          <a:custGeom>
            <a:avLst/>
            <a:gdLst>
              <a:gd name="connsiteX0" fmla="*/ 0 w 512619"/>
              <a:gd name="connsiteY0" fmla="*/ 374072 h 374072"/>
              <a:gd name="connsiteX1" fmla="*/ 69273 w 512619"/>
              <a:gd name="connsiteY1" fmla="*/ 346363 h 374072"/>
              <a:gd name="connsiteX2" fmla="*/ 110837 w 512619"/>
              <a:gd name="connsiteY2" fmla="*/ 304800 h 374072"/>
              <a:gd name="connsiteX3" fmla="*/ 166255 w 512619"/>
              <a:gd name="connsiteY3" fmla="*/ 263236 h 374072"/>
              <a:gd name="connsiteX4" fmla="*/ 207819 w 512619"/>
              <a:gd name="connsiteY4" fmla="*/ 235527 h 374072"/>
              <a:gd name="connsiteX5" fmla="*/ 249382 w 512619"/>
              <a:gd name="connsiteY5" fmla="*/ 193963 h 374072"/>
              <a:gd name="connsiteX6" fmla="*/ 290946 w 512619"/>
              <a:gd name="connsiteY6" fmla="*/ 166254 h 374072"/>
              <a:gd name="connsiteX7" fmla="*/ 332509 w 512619"/>
              <a:gd name="connsiteY7" fmla="*/ 124691 h 374072"/>
              <a:gd name="connsiteX8" fmla="*/ 415637 w 512619"/>
              <a:gd name="connsiteY8" fmla="*/ 69272 h 374072"/>
              <a:gd name="connsiteX9" fmla="*/ 457200 w 512619"/>
              <a:gd name="connsiteY9" fmla="*/ 41563 h 374072"/>
              <a:gd name="connsiteX10" fmla="*/ 512619 w 512619"/>
              <a:gd name="connsiteY10" fmla="*/ 0 h 37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2619" h="374072">
                <a:moveTo>
                  <a:pt x="0" y="374072"/>
                </a:moveTo>
                <a:cubicBezTo>
                  <a:pt x="23091" y="364836"/>
                  <a:pt x="48183" y="359544"/>
                  <a:pt x="69273" y="346363"/>
                </a:cubicBezTo>
                <a:cubicBezTo>
                  <a:pt x="85888" y="335979"/>
                  <a:pt x="95961" y="317551"/>
                  <a:pt x="110837" y="304800"/>
                </a:cubicBezTo>
                <a:cubicBezTo>
                  <a:pt x="128369" y="289773"/>
                  <a:pt x="147465" y="276657"/>
                  <a:pt x="166255" y="263236"/>
                </a:cubicBezTo>
                <a:cubicBezTo>
                  <a:pt x="179805" y="253558"/>
                  <a:pt x="195027" y="246187"/>
                  <a:pt x="207819" y="235527"/>
                </a:cubicBezTo>
                <a:cubicBezTo>
                  <a:pt x="222871" y="222984"/>
                  <a:pt x="234330" y="206506"/>
                  <a:pt x="249382" y="193963"/>
                </a:cubicBezTo>
                <a:cubicBezTo>
                  <a:pt x="262174" y="183303"/>
                  <a:pt x="278154" y="176914"/>
                  <a:pt x="290946" y="166254"/>
                </a:cubicBezTo>
                <a:cubicBezTo>
                  <a:pt x="305998" y="153711"/>
                  <a:pt x="317043" y="136720"/>
                  <a:pt x="332509" y="124691"/>
                </a:cubicBezTo>
                <a:cubicBezTo>
                  <a:pt x="358796" y="104245"/>
                  <a:pt x="387928" y="87745"/>
                  <a:pt x="415637" y="69272"/>
                </a:cubicBezTo>
                <a:lnTo>
                  <a:pt x="457200" y="41563"/>
                </a:lnTo>
                <a:cubicBezTo>
                  <a:pt x="504199" y="10230"/>
                  <a:pt x="486989" y="25628"/>
                  <a:pt x="512619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flipV="1">
            <a:off x="4267201" y="5791200"/>
            <a:ext cx="457199" cy="288061"/>
          </a:xfrm>
          <a:custGeom>
            <a:avLst/>
            <a:gdLst>
              <a:gd name="connsiteX0" fmla="*/ 0 w 512619"/>
              <a:gd name="connsiteY0" fmla="*/ 374072 h 374072"/>
              <a:gd name="connsiteX1" fmla="*/ 69273 w 512619"/>
              <a:gd name="connsiteY1" fmla="*/ 346363 h 374072"/>
              <a:gd name="connsiteX2" fmla="*/ 110837 w 512619"/>
              <a:gd name="connsiteY2" fmla="*/ 304800 h 374072"/>
              <a:gd name="connsiteX3" fmla="*/ 166255 w 512619"/>
              <a:gd name="connsiteY3" fmla="*/ 263236 h 374072"/>
              <a:gd name="connsiteX4" fmla="*/ 207819 w 512619"/>
              <a:gd name="connsiteY4" fmla="*/ 235527 h 374072"/>
              <a:gd name="connsiteX5" fmla="*/ 249382 w 512619"/>
              <a:gd name="connsiteY5" fmla="*/ 193963 h 374072"/>
              <a:gd name="connsiteX6" fmla="*/ 290946 w 512619"/>
              <a:gd name="connsiteY6" fmla="*/ 166254 h 374072"/>
              <a:gd name="connsiteX7" fmla="*/ 332509 w 512619"/>
              <a:gd name="connsiteY7" fmla="*/ 124691 h 374072"/>
              <a:gd name="connsiteX8" fmla="*/ 415637 w 512619"/>
              <a:gd name="connsiteY8" fmla="*/ 69272 h 374072"/>
              <a:gd name="connsiteX9" fmla="*/ 457200 w 512619"/>
              <a:gd name="connsiteY9" fmla="*/ 41563 h 374072"/>
              <a:gd name="connsiteX10" fmla="*/ 512619 w 512619"/>
              <a:gd name="connsiteY10" fmla="*/ 0 h 37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2619" h="374072">
                <a:moveTo>
                  <a:pt x="0" y="374072"/>
                </a:moveTo>
                <a:cubicBezTo>
                  <a:pt x="23091" y="364836"/>
                  <a:pt x="48183" y="359544"/>
                  <a:pt x="69273" y="346363"/>
                </a:cubicBezTo>
                <a:cubicBezTo>
                  <a:pt x="85888" y="335979"/>
                  <a:pt x="95961" y="317551"/>
                  <a:pt x="110837" y="304800"/>
                </a:cubicBezTo>
                <a:cubicBezTo>
                  <a:pt x="128369" y="289773"/>
                  <a:pt x="147465" y="276657"/>
                  <a:pt x="166255" y="263236"/>
                </a:cubicBezTo>
                <a:cubicBezTo>
                  <a:pt x="179805" y="253558"/>
                  <a:pt x="195027" y="246187"/>
                  <a:pt x="207819" y="235527"/>
                </a:cubicBezTo>
                <a:cubicBezTo>
                  <a:pt x="222871" y="222984"/>
                  <a:pt x="234330" y="206506"/>
                  <a:pt x="249382" y="193963"/>
                </a:cubicBezTo>
                <a:cubicBezTo>
                  <a:pt x="262174" y="183303"/>
                  <a:pt x="278154" y="176914"/>
                  <a:pt x="290946" y="166254"/>
                </a:cubicBezTo>
                <a:cubicBezTo>
                  <a:pt x="305998" y="153711"/>
                  <a:pt x="317043" y="136720"/>
                  <a:pt x="332509" y="124691"/>
                </a:cubicBezTo>
                <a:cubicBezTo>
                  <a:pt x="358796" y="104245"/>
                  <a:pt x="387928" y="87745"/>
                  <a:pt x="415637" y="69272"/>
                </a:cubicBezTo>
                <a:lnTo>
                  <a:pt x="457200" y="41563"/>
                </a:lnTo>
                <a:cubicBezTo>
                  <a:pt x="504199" y="10230"/>
                  <a:pt x="486989" y="25628"/>
                  <a:pt x="512619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7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  <p:bldP spid="12" grpId="0"/>
      <p:bldP spid="14" grpId="0"/>
      <p:bldP spid="16" grpId="0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0">
              <a:scrgbClr r="0" g="0" b="0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983" y="3009901"/>
            <a:ext cx="8534400" cy="341632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Mr. Anwar Rahman _____ in the open air every morning. He feels fresh. Today he _________ already a mile. Now he _______</a:t>
            </a:r>
          </a:p>
          <a:p>
            <a:r>
              <a:rPr lang="en-US" sz="3600" dirty="0"/>
              <a:t>r</a:t>
            </a:r>
            <a:r>
              <a:rPr lang="en-US" sz="3600" dirty="0" smtClean="0"/>
              <a:t>est _____ on a bench. A dog ____________</a:t>
            </a:r>
          </a:p>
          <a:p>
            <a:r>
              <a:rPr lang="en-US" sz="3600" dirty="0"/>
              <a:t>f</a:t>
            </a:r>
            <a:r>
              <a:rPr lang="en-US" sz="3600" dirty="0" smtClean="0"/>
              <a:t>or one hour near the bench. It is high time he ____ the place.</a:t>
            </a:r>
            <a:endParaRPr lang="en-US" sz="3600" dirty="0"/>
          </a:p>
        </p:txBody>
      </p:sp>
      <p:pic>
        <p:nvPicPr>
          <p:cNvPr id="1039" name="Picture 15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37" y="2895600"/>
            <a:ext cx="8534400" cy="11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37" y="6420613"/>
            <a:ext cx="8534400" cy="10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1400" y="1981200"/>
            <a:ext cx="5257800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</a:rPr>
              <a:t>l</a:t>
            </a:r>
            <a:r>
              <a:rPr lang="en-US" sz="3600" dirty="0" smtClean="0">
                <a:solidFill>
                  <a:srgbClr val="0000CC"/>
                </a:solidFill>
              </a:rPr>
              <a:t>eave, walk, sleep, take, sit</a:t>
            </a:r>
            <a:endParaRPr lang="en-US" sz="3600" dirty="0">
              <a:solidFill>
                <a:srgbClr val="0000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3" b="-2965"/>
          <a:stretch/>
        </p:blipFill>
        <p:spPr>
          <a:xfrm>
            <a:off x="152400" y="76200"/>
            <a:ext cx="2286000" cy="2342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15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10930" y="4663284"/>
            <a:ext cx="3631460" cy="9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71961" y="4663284"/>
            <a:ext cx="3631460" cy="9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67709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798493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Take verb from the box and fill in the gaps. Use right forms of the verbs.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4400" y="5801380"/>
            <a:ext cx="914400" cy="52322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CC"/>
                </a:solidFill>
              </a:rPr>
              <a:t>left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62400" y="3058180"/>
            <a:ext cx="1219200" cy="52322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CC"/>
                </a:solidFill>
              </a:rPr>
              <a:t>walks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2846" y="4201180"/>
            <a:ext cx="3533354" cy="52322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    has already walked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0" y="4201180"/>
            <a:ext cx="1696736" cy="52322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CC"/>
                </a:solidFill>
              </a:rPr>
              <a:t>i</a:t>
            </a:r>
            <a:r>
              <a:rPr lang="en-US" sz="2800" dirty="0" smtClean="0">
                <a:solidFill>
                  <a:srgbClr val="0000CC"/>
                </a:solidFill>
              </a:rPr>
              <a:t>s taking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81100" y="4734580"/>
            <a:ext cx="1104900" cy="52322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sitting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57452" y="4734580"/>
            <a:ext cx="3005548" cy="52322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CC"/>
                </a:solidFill>
              </a:rPr>
              <a:t>h</a:t>
            </a:r>
            <a:r>
              <a:rPr lang="en-US" sz="2800" dirty="0" smtClean="0">
                <a:solidFill>
                  <a:srgbClr val="0000CC"/>
                </a:solidFill>
              </a:rPr>
              <a:t>as been sleeping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53100" y="76200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</a:rPr>
              <a:t> (</a:t>
            </a:r>
            <a:r>
              <a:rPr lang="en-US" sz="3600" b="1" dirty="0" smtClean="0">
                <a:solidFill>
                  <a:srgbClr val="FF0000"/>
                </a:solidFill>
              </a:rPr>
              <a:t>Group work</a:t>
            </a:r>
            <a:r>
              <a:rPr lang="en-US" sz="3600" dirty="0" smtClean="0">
                <a:solidFill>
                  <a:srgbClr val="0000CC"/>
                </a:solidFill>
              </a:rPr>
              <a:t>)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0400" y="0"/>
            <a:ext cx="26379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7318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Evaluation</a:t>
            </a:r>
            <a:endParaRPr lang="en-US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E7318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14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6815"/>
            <a:ext cx="8877300" cy="42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3957" y="3197458"/>
            <a:ext cx="6515101" cy="42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968857" y="3197458"/>
            <a:ext cx="6515101" cy="42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6200"/>
            <a:ext cx="8877300" cy="42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59" y="5500871"/>
            <a:ext cx="1096241" cy="823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914400" y="2743200"/>
            <a:ext cx="70149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ALL</a:t>
            </a:r>
            <a:endParaRPr lang="en-US" sz="8000" b="1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94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2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66"/>
          </a:solidFill>
        </p:spPr>
        <p:txBody>
          <a:bodyPr>
            <a:noAutofit/>
          </a:bodyPr>
          <a:lstStyle/>
          <a:p>
            <a:r>
              <a:rPr lang="en-US" dirty="0" err="1" smtClean="0"/>
              <a:t>Jamila</a:t>
            </a:r>
            <a:r>
              <a:rPr lang="en-US" dirty="0" smtClean="0"/>
              <a:t> </a:t>
            </a:r>
            <a:r>
              <a:rPr lang="en-US" dirty="0" err="1" smtClean="0"/>
              <a:t>khatun</a:t>
            </a:r>
            <a:r>
              <a:rPr lang="en-US" dirty="0" smtClean="0"/>
              <a:t> </a:t>
            </a:r>
            <a:r>
              <a:rPr lang="en-US" dirty="0" err="1" smtClean="0"/>
              <a:t>Chowdhury</a:t>
            </a:r>
            <a:r>
              <a:rPr lang="en-US" dirty="0" smtClean="0"/>
              <a:t> High school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0145"/>
            <a:ext cx="9144000" cy="5334000"/>
          </a:xfrm>
        </p:spPr>
      </p:pic>
    </p:spTree>
    <p:extLst>
      <p:ext uri="{BB962C8B-B14F-4D97-AF65-F5344CB8AC3E}">
        <p14:creationId xmlns:p14="http://schemas.microsoft.com/office/powerpoint/2010/main" val="321167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910"/>
            <a:ext cx="9144000" cy="696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0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0">
              <a:schemeClr val="accent3">
                <a:lumMod val="60000"/>
                <a:lumOff val="4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057400"/>
            <a:ext cx="8382000" cy="18158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rPr>
              <a:t>MD.Nasir</a:t>
            </a:r>
            <a:r>
              <a:rPr lang="en-US" sz="2800" b="1" dirty="0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rPr>
              <a:t>uddin</a:t>
            </a:r>
            <a:r>
              <a:rPr lang="en-US" sz="2800" b="1" dirty="0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 err="1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rPr>
              <a:t>Bahar</a:t>
            </a:r>
            <a:r>
              <a:rPr lang="en-US" sz="2800" b="1" dirty="0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E7318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Assistant Teacher(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English)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Jamila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khatun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chowdhury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High School(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Monurhat,Feni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890189"/>
            <a:ext cx="6324600" cy="18774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SUBJECT: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English 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2nd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Paper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CLASS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Ten     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Topic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Right forms of verbs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600200" y="66675"/>
            <a:ext cx="5943600" cy="122872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E7318C"/>
                </a:solidFill>
                <a:latin typeface="+mj-lt"/>
              </a:rPr>
              <a:t>INTRODUCTION</a:t>
            </a:r>
            <a:endParaRPr lang="en-US" sz="3600" b="1" dirty="0">
              <a:solidFill>
                <a:srgbClr val="E7318C"/>
              </a:solidFill>
              <a:latin typeface="+mj-lt"/>
            </a:endParaRPr>
          </a:p>
        </p:txBody>
      </p:sp>
      <p:pic>
        <p:nvPicPr>
          <p:cNvPr id="6" name="Picture 11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5384595"/>
            <a:ext cx="1323641" cy="13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44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0">
              <a:schemeClr val="accent3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lo Amar Alo[2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0" y="1319645"/>
            <a:ext cx="876300" cy="876300"/>
          </a:xfrm>
          <a:prstGeom prst="ellipse">
            <a:avLst/>
          </a:prstGeom>
          <a:solidFill>
            <a:srgbClr val="E7318C"/>
          </a:solidFill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Here is an audio clip. Let us hear a song.</a:t>
            </a:r>
            <a:endParaRPr lang="en-US" sz="4000" dirty="0"/>
          </a:p>
        </p:txBody>
      </p:sp>
      <p:pic>
        <p:nvPicPr>
          <p:cNvPr id="4" name="Picture 11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5384595"/>
            <a:ext cx="1323641" cy="13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3124200"/>
            <a:ext cx="53340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CC"/>
                </a:solidFill>
              </a:rPr>
              <a:t>What did </a:t>
            </a:r>
            <a:r>
              <a:rPr lang="en-US" sz="4000" dirty="0">
                <a:solidFill>
                  <a:srgbClr val="0000CC"/>
                </a:solidFill>
              </a:rPr>
              <a:t>t</a:t>
            </a:r>
            <a:r>
              <a:rPr lang="en-US" sz="4000" dirty="0" smtClean="0">
                <a:solidFill>
                  <a:srgbClr val="0000CC"/>
                </a:solidFill>
              </a:rPr>
              <a:t>he singer do?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4286026"/>
            <a:ext cx="53340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She sang a song.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2966978"/>
            <a:ext cx="2057400" cy="995422"/>
          </a:xfrm>
          <a:prstGeom prst="ellipse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E7318C"/>
                </a:solidFill>
              </a:rPr>
              <a:t>Ques:</a:t>
            </a:r>
            <a:endParaRPr lang="en-US" sz="4000" b="1" dirty="0">
              <a:solidFill>
                <a:srgbClr val="E7318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4109978"/>
            <a:ext cx="2057400" cy="995422"/>
          </a:xfrm>
          <a:prstGeom prst="ellipse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E7318C"/>
                </a:solidFill>
              </a:rPr>
              <a:t>Ans:</a:t>
            </a:r>
            <a:endParaRPr lang="en-US" sz="4000" b="1" dirty="0">
              <a:solidFill>
                <a:srgbClr val="E731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6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8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226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9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3">
                <a:lumMod val="60000"/>
                <a:lumOff val="40000"/>
              </a:schemeClr>
            </a:gs>
            <a:gs pos="1000">
              <a:schemeClr val="accent3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799"/>
            <a:ext cx="8382000" cy="5238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35052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How much do you like flowers?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4864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>
                <a:solidFill>
                  <a:srgbClr val="C00000"/>
                </a:solidFill>
              </a:rPr>
              <a:t>I</a:t>
            </a:r>
            <a:r>
              <a:rPr lang="en-US" sz="4800" b="1" dirty="0" smtClean="0">
                <a:solidFill>
                  <a:srgbClr val="C00000"/>
                </a:solidFill>
              </a:rPr>
              <a:t> like flowers very much.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4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3">
                <a:lumMod val="60000"/>
                <a:lumOff val="40000"/>
              </a:schemeClr>
            </a:gs>
            <a:gs pos="1000">
              <a:schemeClr val="accent3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225225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2.I </a:t>
            </a:r>
            <a:r>
              <a:rPr lang="en-US" sz="4800" dirty="0" smtClean="0">
                <a:solidFill>
                  <a:srgbClr val="C00000"/>
                </a:solidFill>
              </a:rPr>
              <a:t>like</a:t>
            </a:r>
            <a:r>
              <a:rPr lang="en-US" sz="4800" dirty="0" smtClean="0"/>
              <a:t> flowers very much.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0574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1.She </a:t>
            </a:r>
            <a:r>
              <a:rPr lang="en-US" sz="4800" dirty="0" smtClean="0">
                <a:solidFill>
                  <a:srgbClr val="C00000"/>
                </a:solidFill>
              </a:rPr>
              <a:t>sang</a:t>
            </a:r>
            <a:r>
              <a:rPr lang="en-US" sz="4800" dirty="0" smtClean="0"/>
              <a:t> a song.</a:t>
            </a:r>
            <a:endParaRPr lang="en-US" sz="4800" dirty="0"/>
          </a:p>
        </p:txBody>
      </p:sp>
      <p:sp>
        <p:nvSpPr>
          <p:cNvPr id="4" name="Donut 3"/>
          <p:cNvSpPr/>
          <p:nvPr/>
        </p:nvSpPr>
        <p:spPr>
          <a:xfrm>
            <a:off x="2514600" y="2057400"/>
            <a:ext cx="1371600" cy="990600"/>
          </a:xfrm>
          <a:prstGeom prst="donut">
            <a:avLst>
              <a:gd name="adj" fmla="val 375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1828800" y="3124200"/>
            <a:ext cx="1066800" cy="990600"/>
          </a:xfrm>
          <a:prstGeom prst="donut">
            <a:avLst>
              <a:gd name="adj" fmla="val 375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286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</a:rPr>
              <a:t>What is the parts of speech of the words in the circles?</a:t>
            </a:r>
            <a:endParaRPr lang="en-US" sz="3600" dirty="0">
              <a:solidFill>
                <a:srgbClr val="0000CC"/>
              </a:solidFill>
            </a:endParaRPr>
          </a:p>
        </p:txBody>
      </p:sp>
      <p:pic>
        <p:nvPicPr>
          <p:cNvPr id="7" name="Picture 11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5384595"/>
            <a:ext cx="1323641" cy="13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" y="228600"/>
            <a:ext cx="1314320" cy="985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819400" y="4495800"/>
            <a:ext cx="236782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905"/>
                <a:blipFill>
                  <a:blip r:embed="rId6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Verb</a:t>
            </a:r>
            <a:endParaRPr lang="en-US" sz="8800" b="1" cap="none" spc="0" dirty="0">
              <a:ln w="1905"/>
              <a:blipFill>
                <a:blip r:embed="rId6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411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3">
                <a:lumMod val="60000"/>
                <a:lumOff val="40000"/>
              </a:schemeClr>
            </a:gs>
            <a:gs pos="1000">
              <a:schemeClr val="accent3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5384595"/>
            <a:ext cx="1323641" cy="13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06804"/>
            <a:ext cx="725179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Right forms of verbs</a:t>
            </a:r>
            <a:endParaRPr lang="en-US" sz="6600" b="1" cap="none" spc="0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2133600"/>
            <a:ext cx="4757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Today Our Topic</a:t>
            </a:r>
            <a:endParaRPr lang="en-US" sz="5400" b="1" cap="none" spc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6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727</Words>
  <Application>Microsoft Office PowerPoint</Application>
  <PresentationFormat>On-screen Show (4:3)</PresentationFormat>
  <Paragraphs>94</Paragraphs>
  <Slides>28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Jamila khatun Chowdhury High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TSS</cp:lastModifiedBy>
  <cp:revision>347</cp:revision>
  <dcterms:created xsi:type="dcterms:W3CDTF">2006-08-16T00:00:00Z</dcterms:created>
  <dcterms:modified xsi:type="dcterms:W3CDTF">2015-06-05T16:34:18Z</dcterms:modified>
</cp:coreProperties>
</file>